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7" r:id="rId4"/>
    <p:sldId id="268" r:id="rId5"/>
    <p:sldId id="269" r:id="rId6"/>
    <p:sldId id="265" r:id="rId7"/>
    <p:sldId id="270" r:id="rId8"/>
    <p:sldId id="272" r:id="rId9"/>
    <p:sldId id="283" r:id="rId10"/>
    <p:sldId id="259" r:id="rId11"/>
    <p:sldId id="261" r:id="rId12"/>
    <p:sldId id="258" r:id="rId13"/>
    <p:sldId id="266" r:id="rId14"/>
    <p:sldId id="271" r:id="rId15"/>
    <p:sldId id="257" r:id="rId16"/>
    <p:sldId id="275" r:id="rId17"/>
    <p:sldId id="276" r:id="rId18"/>
    <p:sldId id="277" r:id="rId19"/>
    <p:sldId id="278" r:id="rId20"/>
    <p:sldId id="281" r:id="rId21"/>
    <p:sldId id="280" r:id="rId22"/>
    <p:sldId id="279" r:id="rId23"/>
    <p:sldId id="260" r:id="rId24"/>
    <p:sldId id="274" r:id="rId25"/>
    <p:sldId id="273"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autoAdjust="0"/>
    <p:restoredTop sz="94660"/>
  </p:normalViewPr>
  <p:slideViewPr>
    <p:cSldViewPr snapToGrid="0">
      <p:cViewPr varScale="1">
        <p:scale>
          <a:sx n="49" d="100"/>
          <a:sy n="49" d="100"/>
        </p:scale>
        <p:origin x="48" y="4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4D60-F2F9-4FB0-9265-04AA790386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860F3C-FE73-4D4E-AB63-19302E7AE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1140C1-481D-43EF-AFDC-C62B8BBAA527}"/>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5" name="Footer Placeholder 4">
            <a:extLst>
              <a:ext uri="{FF2B5EF4-FFF2-40B4-BE49-F238E27FC236}">
                <a16:creationId xmlns:a16="http://schemas.microsoft.com/office/drawing/2014/main" id="{FEA8A9DF-2EA2-482E-80F8-1E8F5A7C8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758B8-FD17-4AC0-A0B4-90A7723FA0F7}"/>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38814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AA7C-09F2-4921-9ED2-7A64C42102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C2811-ED74-42A3-AEA9-09EF0C273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DBFCE-8D4F-4BF9-BA95-B19346927E62}"/>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5" name="Footer Placeholder 4">
            <a:extLst>
              <a:ext uri="{FF2B5EF4-FFF2-40B4-BE49-F238E27FC236}">
                <a16:creationId xmlns:a16="http://schemas.microsoft.com/office/drawing/2014/main" id="{F6952BFB-DC41-42B5-8DFB-65E6D3C01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26B21-32B3-4317-A6DF-0C0B09128CCC}"/>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67160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979512-0FCF-40E4-AB78-485575928E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3A33C1-7CFE-44B4-B5DB-CB55EC1CA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B8616-45A7-4ED0-B992-77CEED58B0D3}"/>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5" name="Footer Placeholder 4">
            <a:extLst>
              <a:ext uri="{FF2B5EF4-FFF2-40B4-BE49-F238E27FC236}">
                <a16:creationId xmlns:a16="http://schemas.microsoft.com/office/drawing/2014/main" id="{DFAD2849-DF33-4600-B982-A9C291809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8A1D6-0C3D-4ED1-9F03-CB6736FAC7D3}"/>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125332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3CB8-F9F1-4DF3-8B6B-8C3566D64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4C6AC-A122-46EE-8576-32021AE5A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38D66-9B29-4909-A7CB-601F598E13CB}"/>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5" name="Footer Placeholder 4">
            <a:extLst>
              <a:ext uri="{FF2B5EF4-FFF2-40B4-BE49-F238E27FC236}">
                <a16:creationId xmlns:a16="http://schemas.microsoft.com/office/drawing/2014/main" id="{029CC0A7-843E-46F5-9288-B4A12B741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82CB0-E64A-49A0-BB99-64554C36D7C1}"/>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376522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25C2-EAF7-490F-97DF-B400DCFF3F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05E731-D83B-494B-9452-D3DD913025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A7A019-BBA2-4395-BEBB-4D6035317220}"/>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5" name="Footer Placeholder 4">
            <a:extLst>
              <a:ext uri="{FF2B5EF4-FFF2-40B4-BE49-F238E27FC236}">
                <a16:creationId xmlns:a16="http://schemas.microsoft.com/office/drawing/2014/main" id="{BFE66EA0-2795-412B-B0D3-8E630C44B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E3A43-6FD1-42F2-8A03-D00B58502D6D}"/>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477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952F-2E56-431A-8E4B-07E8C2732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D2F57-2681-4EE8-B62D-B3B8641F81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6BCC5-EC83-4674-A0CA-B6D7B9C52E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997551-0E3A-422C-A331-5D8E3E8DA9AE}"/>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6" name="Footer Placeholder 5">
            <a:extLst>
              <a:ext uri="{FF2B5EF4-FFF2-40B4-BE49-F238E27FC236}">
                <a16:creationId xmlns:a16="http://schemas.microsoft.com/office/drawing/2014/main" id="{9A55EDC7-724F-4A9F-BF5C-CCEA24230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B46B3-1FE1-4872-BE56-9F02BEBE95F3}"/>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354916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0A2C-BDC9-41FC-B2E0-3D252666E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7356C-8821-486F-8745-DEC74CB29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AC968-5191-4824-ACBB-AA336FFAD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50DD4E-5612-4B33-82CB-066F81F4D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C42857-94BA-44B3-91F8-3E4C3AE353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0C7834-0787-4B73-A124-61F4DFBBDB53}"/>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8" name="Footer Placeholder 7">
            <a:extLst>
              <a:ext uri="{FF2B5EF4-FFF2-40B4-BE49-F238E27FC236}">
                <a16:creationId xmlns:a16="http://schemas.microsoft.com/office/drawing/2014/main" id="{77E4C110-9690-42AE-83FC-1D202AABF1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A06A91-FAB9-48C2-8536-60CEDBBEE36D}"/>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398076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14C3-9E42-4787-9861-F159DADE8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24D23-196F-4709-AF6A-299955F874D9}"/>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4" name="Footer Placeholder 3">
            <a:extLst>
              <a:ext uri="{FF2B5EF4-FFF2-40B4-BE49-F238E27FC236}">
                <a16:creationId xmlns:a16="http://schemas.microsoft.com/office/drawing/2014/main" id="{06DEC8EC-17E6-4FC2-A392-BBC0C6C2BC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8F710F-7838-4D97-AF66-773C1D4B9938}"/>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394761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D10B6-552C-4F56-BCA3-70295DA33B9D}"/>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3" name="Footer Placeholder 2">
            <a:extLst>
              <a:ext uri="{FF2B5EF4-FFF2-40B4-BE49-F238E27FC236}">
                <a16:creationId xmlns:a16="http://schemas.microsoft.com/office/drawing/2014/main" id="{9AA19BC8-CB5F-4E8D-AE51-1A91BB5326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0322A3-C51E-4415-A722-535460440648}"/>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345908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9F0A-20DD-44CA-BA75-FA506F2D6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527914-EF12-4799-975A-42580A2D7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8351AD-7F6D-4EA3-867B-858B63DD8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F2281-D8C3-4DC6-95A3-BCB66DA9B25B}"/>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6" name="Footer Placeholder 5">
            <a:extLst>
              <a:ext uri="{FF2B5EF4-FFF2-40B4-BE49-F238E27FC236}">
                <a16:creationId xmlns:a16="http://schemas.microsoft.com/office/drawing/2014/main" id="{CC56FB98-2942-4C3F-B705-4B132703C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F7C39-AAB1-46AE-8DE3-ACF3A68494BF}"/>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177989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A4B1-94F7-41B0-A349-A7F6B088E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39DD47-462B-4F47-8D7A-939696E6D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9DCEB-1C84-425C-8036-42E822621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C40A6-52E2-4BC7-8621-B722B07179F2}"/>
              </a:ext>
            </a:extLst>
          </p:cNvPr>
          <p:cNvSpPr>
            <a:spLocks noGrp="1"/>
          </p:cNvSpPr>
          <p:nvPr>
            <p:ph type="dt" sz="half" idx="10"/>
          </p:nvPr>
        </p:nvSpPr>
        <p:spPr/>
        <p:txBody>
          <a:bodyPr/>
          <a:lstStyle/>
          <a:p>
            <a:fld id="{5AF4AB33-9CD2-40E7-BFA7-2BE916F148EA}" type="datetimeFigureOut">
              <a:rPr lang="en-US" smtClean="0"/>
              <a:t>2/5/2023</a:t>
            </a:fld>
            <a:endParaRPr lang="en-US"/>
          </a:p>
        </p:txBody>
      </p:sp>
      <p:sp>
        <p:nvSpPr>
          <p:cNvPr id="6" name="Footer Placeholder 5">
            <a:extLst>
              <a:ext uri="{FF2B5EF4-FFF2-40B4-BE49-F238E27FC236}">
                <a16:creationId xmlns:a16="http://schemas.microsoft.com/office/drawing/2014/main" id="{724A5AAE-422A-4CB1-AEFE-5F2BE15AE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04061-A9BD-4F37-9EA0-E9DCABD4822F}"/>
              </a:ext>
            </a:extLst>
          </p:cNvPr>
          <p:cNvSpPr>
            <a:spLocks noGrp="1"/>
          </p:cNvSpPr>
          <p:nvPr>
            <p:ph type="sldNum" sz="quarter" idx="12"/>
          </p:nvPr>
        </p:nvSpPr>
        <p:spPr/>
        <p:txBody>
          <a:bodyPr/>
          <a:lstStyle/>
          <a:p>
            <a:fld id="{3B2DD5C6-AA8C-4915-8AD5-18D3945E33D6}" type="slidenum">
              <a:rPr lang="en-US" smtClean="0"/>
              <a:t>‹#›</a:t>
            </a:fld>
            <a:endParaRPr lang="en-US"/>
          </a:p>
        </p:txBody>
      </p:sp>
    </p:spTree>
    <p:extLst>
      <p:ext uri="{BB962C8B-B14F-4D97-AF65-F5344CB8AC3E}">
        <p14:creationId xmlns:p14="http://schemas.microsoft.com/office/powerpoint/2010/main" val="284769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6121-9538-4D66-AEC2-AEAA1AFDFF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2618DC-29C8-4CF0-8B8A-FA3003B8E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93ABE-D182-47A1-AB87-94E4D4748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4AB33-9CD2-40E7-BFA7-2BE916F148EA}" type="datetimeFigureOut">
              <a:rPr lang="en-US" smtClean="0"/>
              <a:t>2/5/2023</a:t>
            </a:fld>
            <a:endParaRPr lang="en-US"/>
          </a:p>
        </p:txBody>
      </p:sp>
      <p:sp>
        <p:nvSpPr>
          <p:cNvPr id="5" name="Footer Placeholder 4">
            <a:extLst>
              <a:ext uri="{FF2B5EF4-FFF2-40B4-BE49-F238E27FC236}">
                <a16:creationId xmlns:a16="http://schemas.microsoft.com/office/drawing/2014/main" id="{F4CBDB4F-22C9-4CE0-B83C-11921F6F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A7D9F3-4189-463C-AEF5-455CB9BD3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DD5C6-AA8C-4915-8AD5-18D3945E33D6}" type="slidenum">
              <a:rPr lang="en-US" smtClean="0"/>
              <a:t>‹#›</a:t>
            </a:fld>
            <a:endParaRPr lang="en-US"/>
          </a:p>
        </p:txBody>
      </p:sp>
    </p:spTree>
    <p:extLst>
      <p:ext uri="{BB962C8B-B14F-4D97-AF65-F5344CB8AC3E}">
        <p14:creationId xmlns:p14="http://schemas.microsoft.com/office/powerpoint/2010/main" val="146237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agotreau@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sagotreau@gmail.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gc.com/home/gcu/scorekeeping-baseball-softbal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agotreau@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s04web.zoom.us/j/9201284787?pwd=m3y1E8nrsgzVQBK0SKuRbV91oIVKIW.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3D45-7EEF-4304-8A0F-B4ECF631B36D}"/>
              </a:ext>
            </a:extLst>
          </p:cNvPr>
          <p:cNvSpPr>
            <a:spLocks noGrp="1"/>
          </p:cNvSpPr>
          <p:nvPr>
            <p:ph type="ctrTitle"/>
          </p:nvPr>
        </p:nvSpPr>
        <p:spPr/>
        <p:txBody>
          <a:bodyPr/>
          <a:lstStyle/>
          <a:p>
            <a:r>
              <a:rPr lang="en-US" dirty="0">
                <a:solidFill>
                  <a:srgbClr val="C00000"/>
                </a:solidFill>
              </a:rPr>
              <a:t>WYLLL Scorekeeper Clinic</a:t>
            </a:r>
          </a:p>
        </p:txBody>
      </p:sp>
      <p:sp>
        <p:nvSpPr>
          <p:cNvPr id="3" name="Subtitle 2">
            <a:extLst>
              <a:ext uri="{FF2B5EF4-FFF2-40B4-BE49-F238E27FC236}">
                <a16:creationId xmlns:a16="http://schemas.microsoft.com/office/drawing/2014/main" id="{DC7E9377-180A-4837-B10B-10FCCE81316C}"/>
              </a:ext>
            </a:extLst>
          </p:cNvPr>
          <p:cNvSpPr>
            <a:spLocks noGrp="1"/>
          </p:cNvSpPr>
          <p:nvPr>
            <p:ph type="subTitle" idx="1"/>
          </p:nvPr>
        </p:nvSpPr>
        <p:spPr/>
        <p:txBody>
          <a:bodyPr/>
          <a:lstStyle/>
          <a:p>
            <a:r>
              <a:rPr lang="en-US" dirty="0"/>
              <a:t>Scott Gotreau</a:t>
            </a:r>
          </a:p>
          <a:p>
            <a:r>
              <a:rPr lang="en-US" dirty="0">
                <a:hlinkClick r:id="rId2"/>
              </a:rPr>
              <a:t>sagotreau@gmail.com</a:t>
            </a:r>
            <a:endParaRPr lang="en-US" dirty="0"/>
          </a:p>
          <a:p>
            <a:endParaRPr lang="en-US" dirty="0"/>
          </a:p>
        </p:txBody>
      </p:sp>
      <p:pic>
        <p:nvPicPr>
          <p:cNvPr id="4" name="Picture 3">
            <a:extLst>
              <a:ext uri="{FF2B5EF4-FFF2-40B4-BE49-F238E27FC236}">
                <a16:creationId xmlns:a16="http://schemas.microsoft.com/office/drawing/2014/main" id="{23C2F339-3E81-8D5A-837D-862A226BDBA4}"/>
              </a:ext>
            </a:extLst>
          </p:cNvPr>
          <p:cNvPicPr>
            <a:picLocks noChangeAspect="1"/>
          </p:cNvPicPr>
          <p:nvPr/>
        </p:nvPicPr>
        <p:blipFill>
          <a:blip r:embed="rId3"/>
          <a:stretch>
            <a:fillRect/>
          </a:stretch>
        </p:blipFill>
        <p:spPr>
          <a:xfrm>
            <a:off x="304800" y="258763"/>
            <a:ext cx="2438400" cy="2057400"/>
          </a:xfrm>
          <a:prstGeom prst="rect">
            <a:avLst/>
          </a:prstGeom>
        </p:spPr>
      </p:pic>
    </p:spTree>
    <p:extLst>
      <p:ext uri="{BB962C8B-B14F-4D97-AF65-F5344CB8AC3E}">
        <p14:creationId xmlns:p14="http://schemas.microsoft.com/office/powerpoint/2010/main" val="223120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FD65-498A-C8C9-CF02-AC6F776B02E7}"/>
              </a:ext>
            </a:extLst>
          </p:cNvPr>
          <p:cNvSpPr>
            <a:spLocks noGrp="1"/>
          </p:cNvSpPr>
          <p:nvPr>
            <p:ph type="title"/>
          </p:nvPr>
        </p:nvSpPr>
        <p:spPr/>
        <p:txBody>
          <a:bodyPr/>
          <a:lstStyle/>
          <a:p>
            <a:r>
              <a:rPr lang="en-US" b="1" dirty="0">
                <a:solidFill>
                  <a:srgbClr val="C00000"/>
                </a:solidFill>
              </a:rPr>
              <a:t>Scorebook or Game Changer</a:t>
            </a:r>
          </a:p>
        </p:txBody>
      </p:sp>
      <p:sp>
        <p:nvSpPr>
          <p:cNvPr id="8" name="Text Placeholder 7">
            <a:extLst>
              <a:ext uri="{FF2B5EF4-FFF2-40B4-BE49-F238E27FC236}">
                <a16:creationId xmlns:a16="http://schemas.microsoft.com/office/drawing/2014/main" id="{A6F106B8-0C6E-1117-3FF5-E02F74AAFDD6}"/>
              </a:ext>
            </a:extLst>
          </p:cNvPr>
          <p:cNvSpPr>
            <a:spLocks noGrp="1"/>
          </p:cNvSpPr>
          <p:nvPr>
            <p:ph type="body" idx="1"/>
          </p:nvPr>
        </p:nvSpPr>
        <p:spPr>
          <a:xfrm>
            <a:off x="836612" y="1492432"/>
            <a:ext cx="10152062" cy="2099854"/>
          </a:xfrm>
        </p:spPr>
        <p:txBody>
          <a:bodyPr>
            <a:normAutofit/>
          </a:bodyPr>
          <a:lstStyle/>
          <a:p>
            <a:r>
              <a:rPr lang="en-US" b="0" dirty="0"/>
              <a:t>For the 2023 season, we are allowing official scorekeepers to use either a manual scorebook or the Game Changer app to record official scores</a:t>
            </a:r>
          </a:p>
          <a:p>
            <a:endParaRPr lang="en-US" dirty="0"/>
          </a:p>
          <a:p>
            <a:r>
              <a:rPr lang="en-US" b="0" dirty="0"/>
              <a:t>Click on the appropriate link below to select the tutorial you wish to view. You may return to this slide at any time to complete another tutorial.</a:t>
            </a:r>
          </a:p>
        </p:txBody>
      </p:sp>
      <p:sp>
        <p:nvSpPr>
          <p:cNvPr id="5" name="Content Placeholder 4">
            <a:extLst>
              <a:ext uri="{FF2B5EF4-FFF2-40B4-BE49-F238E27FC236}">
                <a16:creationId xmlns:a16="http://schemas.microsoft.com/office/drawing/2014/main" id="{95C08775-5A91-AA1E-A9EF-EE532F8867F2}"/>
              </a:ext>
            </a:extLst>
          </p:cNvPr>
          <p:cNvSpPr>
            <a:spLocks noGrp="1"/>
          </p:cNvSpPr>
          <p:nvPr>
            <p:ph sz="half" idx="2"/>
          </p:nvPr>
        </p:nvSpPr>
        <p:spPr>
          <a:xfrm>
            <a:off x="836612" y="4140926"/>
            <a:ext cx="5157787" cy="2558188"/>
          </a:xfrm>
        </p:spPr>
        <p:txBody>
          <a:bodyPr/>
          <a:lstStyle/>
          <a:p>
            <a:pPr marL="0" indent="0">
              <a:buNone/>
            </a:pPr>
            <a:endParaRPr lang="en-US" dirty="0"/>
          </a:p>
          <a:p>
            <a:pPr marL="0" indent="0" algn="ctr">
              <a:buNone/>
            </a:pPr>
            <a:endParaRPr lang="en-US" dirty="0">
              <a:solidFill>
                <a:srgbClr val="C00000"/>
              </a:solidFill>
              <a:hlinkClick r:id="rId2" action="ppaction://hlinksldjump"/>
            </a:endParaRPr>
          </a:p>
          <a:p>
            <a:pPr marL="0" indent="0" algn="ctr">
              <a:buNone/>
            </a:pPr>
            <a:r>
              <a:rPr lang="en-US" dirty="0">
                <a:solidFill>
                  <a:srgbClr val="C00000"/>
                </a:solidFill>
                <a:hlinkClick r:id="rId2" action="ppaction://hlinksldjump"/>
              </a:rPr>
              <a:t>Manual Book Tutorial</a:t>
            </a:r>
            <a:endParaRPr lang="en-US" dirty="0">
              <a:solidFill>
                <a:srgbClr val="C00000"/>
              </a:solidFill>
            </a:endParaRPr>
          </a:p>
        </p:txBody>
      </p:sp>
      <p:sp>
        <p:nvSpPr>
          <p:cNvPr id="7" name="Content Placeholder 6">
            <a:extLst>
              <a:ext uri="{FF2B5EF4-FFF2-40B4-BE49-F238E27FC236}">
                <a16:creationId xmlns:a16="http://schemas.microsoft.com/office/drawing/2014/main" id="{70A2C34A-E821-D460-2542-E4E0A0B35379}"/>
              </a:ext>
            </a:extLst>
          </p:cNvPr>
          <p:cNvSpPr>
            <a:spLocks noGrp="1"/>
          </p:cNvSpPr>
          <p:nvPr>
            <p:ph sz="quarter" idx="4"/>
          </p:nvPr>
        </p:nvSpPr>
        <p:spPr>
          <a:xfrm>
            <a:off x="6172200" y="4140924"/>
            <a:ext cx="5183188" cy="2558189"/>
          </a:xfrm>
        </p:spPr>
        <p:txBody>
          <a:bodyPr/>
          <a:lstStyle/>
          <a:p>
            <a:pPr marL="0" indent="0">
              <a:buNone/>
            </a:pPr>
            <a:endParaRPr lang="en-US" dirty="0"/>
          </a:p>
          <a:p>
            <a:pPr marL="0" indent="0" algn="ctr">
              <a:buNone/>
            </a:pPr>
            <a:endParaRPr lang="en-US" dirty="0">
              <a:solidFill>
                <a:srgbClr val="C00000"/>
              </a:solidFill>
              <a:hlinkClick r:id="rId3" action="ppaction://hlinksldjump"/>
            </a:endParaRPr>
          </a:p>
          <a:p>
            <a:pPr marL="0" indent="0" algn="ctr">
              <a:buNone/>
            </a:pPr>
            <a:r>
              <a:rPr lang="en-US" dirty="0">
                <a:solidFill>
                  <a:srgbClr val="C00000"/>
                </a:solidFill>
                <a:hlinkClick r:id="rId3" action="ppaction://hlinksldjump"/>
              </a:rPr>
              <a:t>Game Changer Tutorial</a:t>
            </a:r>
            <a:endParaRPr lang="en-US" dirty="0">
              <a:solidFill>
                <a:srgbClr val="C00000"/>
              </a:solidFill>
            </a:endParaRPr>
          </a:p>
        </p:txBody>
      </p:sp>
    </p:spTree>
    <p:extLst>
      <p:ext uri="{BB962C8B-B14F-4D97-AF65-F5344CB8AC3E}">
        <p14:creationId xmlns:p14="http://schemas.microsoft.com/office/powerpoint/2010/main" val="141772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7B0CC6-2930-1043-6FA7-D11FBBC97729}"/>
              </a:ext>
            </a:extLst>
          </p:cNvPr>
          <p:cNvSpPr>
            <a:spLocks noGrp="1"/>
          </p:cNvSpPr>
          <p:nvPr>
            <p:ph type="title"/>
          </p:nvPr>
        </p:nvSpPr>
        <p:spPr/>
        <p:txBody>
          <a:bodyPr/>
          <a:lstStyle/>
          <a:p>
            <a:r>
              <a:rPr lang="en-US" dirty="0">
                <a:solidFill>
                  <a:srgbClr val="C00000"/>
                </a:solidFill>
              </a:rPr>
              <a:t>Manual Scorekeeping</a:t>
            </a:r>
          </a:p>
        </p:txBody>
      </p:sp>
      <p:sp>
        <p:nvSpPr>
          <p:cNvPr id="8" name="Text Placeholder 7">
            <a:extLst>
              <a:ext uri="{FF2B5EF4-FFF2-40B4-BE49-F238E27FC236}">
                <a16:creationId xmlns:a16="http://schemas.microsoft.com/office/drawing/2014/main" id="{6E7B380F-C229-B935-94D1-40E7DBF5D7BB}"/>
              </a:ext>
            </a:extLst>
          </p:cNvPr>
          <p:cNvSpPr>
            <a:spLocks noGrp="1"/>
          </p:cNvSpPr>
          <p:nvPr>
            <p:ph type="body" idx="1"/>
          </p:nvPr>
        </p:nvSpPr>
        <p:spPr/>
        <p:txBody>
          <a:bodyPr/>
          <a:lstStyle/>
          <a:p>
            <a:r>
              <a:rPr lang="en-US" dirty="0"/>
              <a:t>The basics of keeping score</a:t>
            </a:r>
          </a:p>
        </p:txBody>
      </p:sp>
    </p:spTree>
    <p:extLst>
      <p:ext uri="{BB962C8B-B14F-4D97-AF65-F5344CB8AC3E}">
        <p14:creationId xmlns:p14="http://schemas.microsoft.com/office/powerpoint/2010/main" val="260385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D1C1F-5340-4B4E-A886-BEEFC0B34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141" y="128752"/>
            <a:ext cx="7221718" cy="6600495"/>
          </a:xfrm>
          <a:prstGeom prst="rect">
            <a:avLst/>
          </a:prstGeom>
        </p:spPr>
      </p:pic>
      <p:sp>
        <p:nvSpPr>
          <p:cNvPr id="2" name="TextBox 1">
            <a:extLst>
              <a:ext uri="{FF2B5EF4-FFF2-40B4-BE49-F238E27FC236}">
                <a16:creationId xmlns:a16="http://schemas.microsoft.com/office/drawing/2014/main" id="{36F6726E-3329-1050-3269-3B2DE715A38C}"/>
              </a:ext>
            </a:extLst>
          </p:cNvPr>
          <p:cNvSpPr txBox="1"/>
          <p:nvPr/>
        </p:nvSpPr>
        <p:spPr>
          <a:xfrm>
            <a:off x="404949" y="4650377"/>
            <a:ext cx="3030583" cy="1754326"/>
          </a:xfrm>
          <a:prstGeom prst="rect">
            <a:avLst/>
          </a:prstGeom>
          <a:noFill/>
        </p:spPr>
        <p:txBody>
          <a:bodyPr wrap="square" rtlCol="0">
            <a:spAutoFit/>
          </a:bodyPr>
          <a:lstStyle/>
          <a:p>
            <a:r>
              <a:rPr lang="en-US" sz="5400" b="1" dirty="0"/>
              <a:t>Fielding Positions</a:t>
            </a:r>
          </a:p>
        </p:txBody>
      </p:sp>
      <p:sp>
        <p:nvSpPr>
          <p:cNvPr id="4" name="TextBox 3">
            <a:extLst>
              <a:ext uri="{FF2B5EF4-FFF2-40B4-BE49-F238E27FC236}">
                <a16:creationId xmlns:a16="http://schemas.microsoft.com/office/drawing/2014/main" id="{EE2279FD-489D-3A9A-B01F-8E8715E0B04F}"/>
              </a:ext>
            </a:extLst>
          </p:cNvPr>
          <p:cNvSpPr txBox="1"/>
          <p:nvPr/>
        </p:nvSpPr>
        <p:spPr>
          <a:xfrm>
            <a:off x="9618617" y="2665218"/>
            <a:ext cx="2573383" cy="3970318"/>
          </a:xfrm>
          <a:prstGeom prst="rect">
            <a:avLst/>
          </a:prstGeom>
          <a:noFill/>
        </p:spPr>
        <p:txBody>
          <a:bodyPr wrap="square" rtlCol="0">
            <a:spAutoFit/>
          </a:bodyPr>
          <a:lstStyle/>
          <a:p>
            <a:r>
              <a:rPr lang="en-US" sz="2800" dirty="0"/>
              <a:t>1 – Pitcher</a:t>
            </a:r>
          </a:p>
          <a:p>
            <a:r>
              <a:rPr lang="en-US" sz="2800" dirty="0"/>
              <a:t>2 – Catcher</a:t>
            </a:r>
          </a:p>
          <a:p>
            <a:r>
              <a:rPr lang="en-US" sz="2800" dirty="0"/>
              <a:t>3 – First Base</a:t>
            </a:r>
          </a:p>
          <a:p>
            <a:r>
              <a:rPr lang="en-US" sz="2800" dirty="0"/>
              <a:t>4 – Second Base</a:t>
            </a:r>
          </a:p>
          <a:p>
            <a:r>
              <a:rPr lang="en-US" sz="2800" dirty="0"/>
              <a:t>5 – Third Base</a:t>
            </a:r>
          </a:p>
          <a:p>
            <a:r>
              <a:rPr lang="en-US" sz="2800" dirty="0"/>
              <a:t>6 – Shortstop</a:t>
            </a:r>
          </a:p>
          <a:p>
            <a:r>
              <a:rPr lang="en-US" sz="2800" dirty="0"/>
              <a:t>7 – Left Field</a:t>
            </a:r>
          </a:p>
          <a:p>
            <a:r>
              <a:rPr lang="en-US" sz="2800" dirty="0"/>
              <a:t>8 – Center Field</a:t>
            </a:r>
          </a:p>
          <a:p>
            <a:r>
              <a:rPr lang="en-US" sz="2800" dirty="0"/>
              <a:t>9 – Right Field</a:t>
            </a:r>
          </a:p>
        </p:txBody>
      </p:sp>
    </p:spTree>
    <p:extLst>
      <p:ext uri="{BB962C8B-B14F-4D97-AF65-F5344CB8AC3E}">
        <p14:creationId xmlns:p14="http://schemas.microsoft.com/office/powerpoint/2010/main" val="36089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5BA201-F16C-33D6-DE94-37F26FD21E9C}"/>
              </a:ext>
            </a:extLst>
          </p:cNvPr>
          <p:cNvPicPr>
            <a:picLocks noChangeAspect="1"/>
          </p:cNvPicPr>
          <p:nvPr/>
        </p:nvPicPr>
        <p:blipFill rotWithShape="1">
          <a:blip r:embed="rId2"/>
          <a:srcRect l="20860" t="25229" r="26289" b="8333"/>
          <a:stretch/>
        </p:blipFill>
        <p:spPr>
          <a:xfrm>
            <a:off x="1542179" y="209005"/>
            <a:ext cx="9107641" cy="6439989"/>
          </a:xfrm>
          <a:prstGeom prst="rect">
            <a:avLst/>
          </a:prstGeom>
        </p:spPr>
      </p:pic>
    </p:spTree>
    <p:extLst>
      <p:ext uri="{BB962C8B-B14F-4D97-AF65-F5344CB8AC3E}">
        <p14:creationId xmlns:p14="http://schemas.microsoft.com/office/powerpoint/2010/main" val="280020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41E0A-C9AD-888F-885A-888E7EF28B99}"/>
              </a:ext>
            </a:extLst>
          </p:cNvPr>
          <p:cNvPicPr>
            <a:picLocks noChangeAspect="1"/>
          </p:cNvPicPr>
          <p:nvPr/>
        </p:nvPicPr>
        <p:blipFill rotWithShape="1">
          <a:blip r:embed="rId2"/>
          <a:srcRect l="20893" t="22095" r="28000" b="15429"/>
          <a:stretch/>
        </p:blipFill>
        <p:spPr>
          <a:xfrm>
            <a:off x="1204299" y="65314"/>
            <a:ext cx="9783401" cy="6727371"/>
          </a:xfrm>
          <a:prstGeom prst="rect">
            <a:avLst/>
          </a:prstGeom>
        </p:spPr>
      </p:pic>
    </p:spTree>
    <p:extLst>
      <p:ext uri="{BB962C8B-B14F-4D97-AF65-F5344CB8AC3E}">
        <p14:creationId xmlns:p14="http://schemas.microsoft.com/office/powerpoint/2010/main" val="94882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8E5016-F8B5-4DC7-BCEF-9238CD6993F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08386" y="0"/>
            <a:ext cx="9133490" cy="7059062"/>
          </a:xfrm>
        </p:spPr>
      </p:pic>
    </p:spTree>
    <p:extLst>
      <p:ext uri="{BB962C8B-B14F-4D97-AF65-F5344CB8AC3E}">
        <p14:creationId xmlns:p14="http://schemas.microsoft.com/office/powerpoint/2010/main" val="383270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7616B-D13D-C11D-955D-742495F71C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8541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4E4D4E-4CE0-866B-CDB6-8813F55BE4F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672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EFC66C-3F5F-4BB7-E7F3-9A14A7AE15CE}"/>
              </a:ext>
            </a:extLst>
          </p:cNvPr>
          <p:cNvPicPr>
            <a:picLocks noChangeAspect="1"/>
          </p:cNvPicPr>
          <p:nvPr/>
        </p:nvPicPr>
        <p:blipFill rotWithShape="1">
          <a:blip r:embed="rId2"/>
          <a:srcRect l="22714" t="22476" r="28322" b="10857"/>
          <a:stretch/>
        </p:blipFill>
        <p:spPr>
          <a:xfrm>
            <a:off x="1612250" y="-9890"/>
            <a:ext cx="8967499" cy="6867890"/>
          </a:xfrm>
          <a:prstGeom prst="rect">
            <a:avLst/>
          </a:prstGeom>
        </p:spPr>
      </p:pic>
    </p:spTree>
    <p:extLst>
      <p:ext uri="{BB962C8B-B14F-4D97-AF65-F5344CB8AC3E}">
        <p14:creationId xmlns:p14="http://schemas.microsoft.com/office/powerpoint/2010/main" val="90728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9FE07-A7CC-4490-D3C1-0E30D0579183}"/>
              </a:ext>
            </a:extLst>
          </p:cNvPr>
          <p:cNvPicPr>
            <a:picLocks noChangeAspect="1"/>
          </p:cNvPicPr>
          <p:nvPr/>
        </p:nvPicPr>
        <p:blipFill rotWithShape="1">
          <a:blip r:embed="rId2"/>
          <a:srcRect l="21857" t="23429" r="27036" b="19619"/>
          <a:stretch/>
        </p:blipFill>
        <p:spPr>
          <a:xfrm>
            <a:off x="1063285" y="274320"/>
            <a:ext cx="10065430" cy="6309360"/>
          </a:xfrm>
          <a:prstGeom prst="rect">
            <a:avLst/>
          </a:prstGeom>
        </p:spPr>
      </p:pic>
    </p:spTree>
    <p:extLst>
      <p:ext uri="{BB962C8B-B14F-4D97-AF65-F5344CB8AC3E}">
        <p14:creationId xmlns:p14="http://schemas.microsoft.com/office/powerpoint/2010/main" val="166805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1C65-FF2B-678E-5727-3036B73DD984}"/>
              </a:ext>
            </a:extLst>
          </p:cNvPr>
          <p:cNvSpPr>
            <a:spLocks noGrp="1"/>
          </p:cNvSpPr>
          <p:nvPr>
            <p:ph type="title"/>
          </p:nvPr>
        </p:nvSpPr>
        <p:spPr>
          <a:xfrm>
            <a:off x="838200" y="312874"/>
            <a:ext cx="10515600" cy="1325563"/>
          </a:xfrm>
        </p:spPr>
        <p:txBody>
          <a:bodyPr/>
          <a:lstStyle/>
          <a:p>
            <a:r>
              <a:rPr lang="en-US" b="1" dirty="0">
                <a:solidFill>
                  <a:srgbClr val="C00000"/>
                </a:solidFill>
              </a:rPr>
              <a:t>Introduction</a:t>
            </a:r>
          </a:p>
        </p:txBody>
      </p:sp>
      <p:sp>
        <p:nvSpPr>
          <p:cNvPr id="3" name="Content Placeholder 2">
            <a:extLst>
              <a:ext uri="{FF2B5EF4-FFF2-40B4-BE49-F238E27FC236}">
                <a16:creationId xmlns:a16="http://schemas.microsoft.com/office/drawing/2014/main" id="{72EC4D13-95CD-A97E-DE89-ED85A062ACFB}"/>
              </a:ext>
            </a:extLst>
          </p:cNvPr>
          <p:cNvSpPr>
            <a:spLocks noGrp="1"/>
          </p:cNvSpPr>
          <p:nvPr>
            <p:ph idx="1"/>
          </p:nvPr>
        </p:nvSpPr>
        <p:spPr>
          <a:xfrm>
            <a:off x="838200" y="1541416"/>
            <a:ext cx="10515600" cy="4833257"/>
          </a:xfrm>
        </p:spPr>
        <p:txBody>
          <a:bodyPr>
            <a:normAutofit/>
          </a:bodyPr>
          <a:lstStyle/>
          <a:p>
            <a:pPr algn="l"/>
            <a:r>
              <a:rPr lang="en-US" sz="2400" b="0" i="0" u="none" strike="noStrike" baseline="0" dirty="0">
                <a:latin typeface="Century Schoolbook" panose="02040604050505020304" pitchFamily="18" charset="0"/>
              </a:rPr>
              <a:t>Welcome to the </a:t>
            </a:r>
            <a:r>
              <a:rPr lang="en-US" sz="2400" dirty="0">
                <a:latin typeface="Century Schoolbook" panose="02040604050505020304" pitchFamily="18" charset="0"/>
              </a:rPr>
              <a:t>s</a:t>
            </a:r>
            <a:r>
              <a:rPr lang="en-US" sz="2400" b="0" i="0" u="none" strike="noStrike" baseline="0" dirty="0">
                <a:latin typeface="Century Schoolbook" panose="02040604050505020304" pitchFamily="18" charset="0"/>
              </a:rPr>
              <a:t>corekeeper’s training</a:t>
            </a:r>
          </a:p>
          <a:p>
            <a:pPr algn="l"/>
            <a:r>
              <a:rPr lang="en-US" sz="2400" b="0" i="0" u="none" strike="noStrike" baseline="0" dirty="0">
                <a:latin typeface="Century Schoolbook" panose="02040604050505020304" pitchFamily="18" charset="0"/>
              </a:rPr>
              <a:t>Your record of the game helps us report accurate scores and resolve conflicts</a:t>
            </a:r>
          </a:p>
          <a:p>
            <a:pPr algn="l"/>
            <a:r>
              <a:rPr lang="en-US" sz="2400" dirty="0">
                <a:latin typeface="Century Schoolbook" panose="02040604050505020304" pitchFamily="18" charset="0"/>
              </a:rPr>
              <a:t>Each team should provide 2 scorekeepers per game – one to keep score of the game and the other to keep track of the pitch count</a:t>
            </a:r>
            <a:endParaRPr lang="en-US" sz="2400" b="0" i="0" u="none" strike="noStrike" baseline="0" dirty="0">
              <a:latin typeface="Century Schoolbook" panose="02040604050505020304" pitchFamily="18" charset="0"/>
            </a:endParaRPr>
          </a:p>
          <a:p>
            <a:pPr algn="l"/>
            <a:r>
              <a:rPr lang="en-US" sz="2400" b="0" i="0" u="none" strike="noStrike" baseline="0" dirty="0">
                <a:latin typeface="Century Schoolbook" panose="02040604050505020304" pitchFamily="18" charset="0"/>
              </a:rPr>
              <a:t>The home team’s scorekeeper is designated as the </a:t>
            </a:r>
            <a:r>
              <a:rPr lang="en-US" sz="2400" b="0" i="0" u="sng" strike="noStrike" baseline="0" dirty="0">
                <a:latin typeface="Century Schoolbook" panose="02040604050505020304" pitchFamily="18" charset="0"/>
              </a:rPr>
              <a:t>official scorekeeper</a:t>
            </a:r>
          </a:p>
          <a:p>
            <a:pPr algn="l"/>
            <a:r>
              <a:rPr lang="en-US" sz="2400" b="0" i="0" u="none" strike="noStrike" baseline="0" dirty="0">
                <a:latin typeface="Century Schoolbook" panose="02040604050505020304" pitchFamily="18" charset="0"/>
              </a:rPr>
              <a:t>As the “official scorekeeper,” you should remain impartial</a:t>
            </a:r>
          </a:p>
          <a:p>
            <a:pPr algn="l"/>
            <a:r>
              <a:rPr lang="en-US" sz="2400" b="0" i="0" u="none" strike="noStrike" baseline="0" dirty="0">
                <a:latin typeface="Century Schoolbook" panose="02040604050505020304" pitchFamily="18" charset="0"/>
              </a:rPr>
              <a:t>Visiting Team should have one scorekeeper and confer with home scorekeeper to ensure pitch count/runs are accurate</a:t>
            </a:r>
          </a:p>
          <a:p>
            <a:pPr algn="l"/>
            <a:r>
              <a:rPr lang="en-US" sz="2400" b="0" i="0" u="none" strike="noStrike" baseline="0" dirty="0">
                <a:solidFill>
                  <a:srgbClr val="C00000"/>
                </a:solidFill>
                <a:latin typeface="Century Schoolbook" panose="02040604050505020304" pitchFamily="18" charset="0"/>
              </a:rPr>
              <a:t>Home scorekeeper has the final official record of the game and overrides the visitor’s record if there is a discrepancy</a:t>
            </a:r>
            <a:endParaRPr lang="en-US" sz="3600" dirty="0">
              <a:solidFill>
                <a:srgbClr val="C00000"/>
              </a:solidFill>
              <a:latin typeface="Century Schoolbook" panose="02040604050505020304" pitchFamily="18" charset="0"/>
            </a:endParaRPr>
          </a:p>
        </p:txBody>
      </p:sp>
    </p:spTree>
    <p:extLst>
      <p:ext uri="{BB962C8B-B14F-4D97-AF65-F5344CB8AC3E}">
        <p14:creationId xmlns:p14="http://schemas.microsoft.com/office/powerpoint/2010/main" val="371819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A85D-89A1-EEE4-1685-A07A6FA3D2FF}"/>
              </a:ext>
            </a:extLst>
          </p:cNvPr>
          <p:cNvSpPr>
            <a:spLocks noGrp="1"/>
          </p:cNvSpPr>
          <p:nvPr>
            <p:ph type="title"/>
          </p:nvPr>
        </p:nvSpPr>
        <p:spPr/>
        <p:txBody>
          <a:bodyPr/>
          <a:lstStyle/>
          <a:p>
            <a:r>
              <a:rPr lang="en-US" b="1" dirty="0">
                <a:solidFill>
                  <a:srgbClr val="C00000"/>
                </a:solidFill>
              </a:rPr>
              <a:t>Pitch Count Rules</a:t>
            </a:r>
          </a:p>
        </p:txBody>
      </p:sp>
      <p:sp>
        <p:nvSpPr>
          <p:cNvPr id="3" name="Content Placeholder 2">
            <a:extLst>
              <a:ext uri="{FF2B5EF4-FFF2-40B4-BE49-F238E27FC236}">
                <a16:creationId xmlns:a16="http://schemas.microsoft.com/office/drawing/2014/main" id="{651B0FD8-8884-70E6-CB5D-54FBB9428818}"/>
              </a:ext>
            </a:extLst>
          </p:cNvPr>
          <p:cNvSpPr>
            <a:spLocks noGrp="1"/>
          </p:cNvSpPr>
          <p:nvPr>
            <p:ph idx="1"/>
          </p:nvPr>
        </p:nvSpPr>
        <p:spPr>
          <a:xfrm>
            <a:off x="838200" y="1463040"/>
            <a:ext cx="10515600" cy="4713923"/>
          </a:xfrm>
        </p:spPr>
        <p:txBody>
          <a:bodyPr>
            <a:normAutofit/>
          </a:bodyPr>
          <a:lstStyle/>
          <a:p>
            <a:pPr algn="l"/>
            <a:r>
              <a:rPr lang="en-US" sz="2400" b="0" i="0" u="none" strike="noStrike" baseline="0" dirty="0">
                <a:latin typeface="CIDFont+F1"/>
              </a:rPr>
              <a:t>Age is based on the Little League age chart. While the player may be 10, Little League age says they are 11. Managers should know this. When in doubt, ask. Followin</a:t>
            </a:r>
            <a:r>
              <a:rPr lang="en-US" sz="2400" dirty="0">
                <a:latin typeface="CIDFont+F1"/>
              </a:rPr>
              <a:t>g are the maximum number of pitches for each player age</a:t>
            </a:r>
            <a:endParaRPr lang="en-US" sz="2400" b="0" i="0" u="none" strike="noStrike" baseline="0" dirty="0">
              <a:latin typeface="CIDFont+F1"/>
            </a:endParaRPr>
          </a:p>
          <a:p>
            <a:pPr lvl="1"/>
            <a:r>
              <a:rPr lang="en-US" sz="1800" b="0" i="0" u="none" strike="noStrike" baseline="0" dirty="0">
                <a:latin typeface="CIDFont+F1"/>
              </a:rPr>
              <a:t>7 or 8 year olds - 50 pitches per day</a:t>
            </a:r>
          </a:p>
          <a:p>
            <a:pPr lvl="1"/>
            <a:r>
              <a:rPr lang="en-US" sz="1800" b="0" i="0" u="none" strike="noStrike" baseline="0" dirty="0">
                <a:latin typeface="CIDFont+F1"/>
              </a:rPr>
              <a:t>9 or 10 year olds -75 pitches per day</a:t>
            </a:r>
          </a:p>
          <a:p>
            <a:pPr lvl="1"/>
            <a:r>
              <a:rPr lang="en-US" sz="1800" b="0" i="0" u="none" strike="noStrike" baseline="0" dirty="0">
                <a:latin typeface="CIDFont+F1"/>
              </a:rPr>
              <a:t>11 or 12 year olds - 85 pitches per day</a:t>
            </a:r>
          </a:p>
          <a:p>
            <a:pPr lvl="1"/>
            <a:r>
              <a:rPr lang="en-US" sz="1800" b="0" i="0" u="none" strike="noStrike" baseline="0" dirty="0">
                <a:latin typeface="CIDFont+F1"/>
              </a:rPr>
              <a:t>13 thru 16 year olds - 95 pitches per day</a:t>
            </a:r>
          </a:p>
          <a:p>
            <a:pPr algn="l"/>
            <a:r>
              <a:rPr lang="en-US" sz="2400" b="0" i="0" u="none" strike="noStrike" baseline="0" dirty="0">
                <a:latin typeface="CIDFont+F1"/>
              </a:rPr>
              <a:t>When a pitcher reaches comes within about 5 pitches of his/her maximum threshold, inform the plate umpire </a:t>
            </a:r>
            <a:r>
              <a:rPr lang="en-US" sz="2400" b="0" i="0" u="none" strike="noStrike" baseline="0" dirty="0">
                <a:latin typeface="CIDFont+F3"/>
              </a:rPr>
              <a:t>before </a:t>
            </a:r>
            <a:r>
              <a:rPr lang="en-US" sz="2400" b="0" i="0" u="none" strike="noStrike" baseline="0" dirty="0">
                <a:latin typeface="CIDFont+F1"/>
              </a:rPr>
              <a:t>the next batter</a:t>
            </a:r>
          </a:p>
          <a:p>
            <a:pPr algn="l"/>
            <a:r>
              <a:rPr lang="en-US" sz="2400" b="0" i="0" u="none" strike="noStrike" baseline="0" dirty="0">
                <a:latin typeface="CIDFont+F1"/>
              </a:rPr>
              <a:t>If a pitcher reaches the limit while facing a batter, the pitcher may continue to pitch until that batter reaches base or is put out or a third out is made</a:t>
            </a:r>
          </a:p>
          <a:p>
            <a:pPr algn="l"/>
            <a:r>
              <a:rPr lang="en-US" sz="2400" b="0" i="0" u="none" strike="noStrike" baseline="0" dirty="0">
                <a:latin typeface="CIDFont+F2"/>
              </a:rPr>
              <a:t> </a:t>
            </a:r>
            <a:r>
              <a:rPr lang="en-US" sz="2400" b="0" i="0" u="none" strike="noStrike" baseline="0" dirty="0">
                <a:latin typeface="CIDFont+F1"/>
              </a:rPr>
              <a:t>If the pitcher reaches the limit on his/her last pitch to a particular batter, the pitcher must be removed before delivering a pitch to the next batter</a:t>
            </a:r>
            <a:endParaRPr lang="en-US" sz="3600" dirty="0"/>
          </a:p>
        </p:txBody>
      </p:sp>
    </p:spTree>
    <p:extLst>
      <p:ext uri="{BB962C8B-B14F-4D97-AF65-F5344CB8AC3E}">
        <p14:creationId xmlns:p14="http://schemas.microsoft.com/office/powerpoint/2010/main" val="527088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96C08-428D-5C00-C9B4-F19C57E840CB}"/>
              </a:ext>
            </a:extLst>
          </p:cNvPr>
          <p:cNvPicPr>
            <a:picLocks noChangeAspect="1"/>
          </p:cNvPicPr>
          <p:nvPr/>
        </p:nvPicPr>
        <p:blipFill rotWithShape="1">
          <a:blip r:embed="rId2"/>
          <a:srcRect l="22179" t="25651" r="27250" b="13036"/>
          <a:stretch/>
        </p:blipFill>
        <p:spPr>
          <a:xfrm>
            <a:off x="1316967" y="169817"/>
            <a:ext cx="9558066" cy="6518366"/>
          </a:xfrm>
          <a:prstGeom prst="rect">
            <a:avLst/>
          </a:prstGeom>
        </p:spPr>
      </p:pic>
    </p:spTree>
    <p:extLst>
      <p:ext uri="{BB962C8B-B14F-4D97-AF65-F5344CB8AC3E}">
        <p14:creationId xmlns:p14="http://schemas.microsoft.com/office/powerpoint/2010/main" val="283514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6F46-A702-8469-0D86-97D456A87739}"/>
              </a:ext>
            </a:extLst>
          </p:cNvPr>
          <p:cNvSpPr>
            <a:spLocks noGrp="1"/>
          </p:cNvSpPr>
          <p:nvPr>
            <p:ph type="title"/>
          </p:nvPr>
        </p:nvSpPr>
        <p:spPr/>
        <p:txBody>
          <a:bodyPr/>
          <a:lstStyle/>
          <a:p>
            <a:r>
              <a:rPr lang="en-US" dirty="0">
                <a:solidFill>
                  <a:srgbClr val="C00000"/>
                </a:solidFill>
              </a:rPr>
              <a:t>Thank You</a:t>
            </a:r>
          </a:p>
        </p:txBody>
      </p:sp>
      <p:sp>
        <p:nvSpPr>
          <p:cNvPr id="3" name="Text Placeholder 2">
            <a:extLst>
              <a:ext uri="{FF2B5EF4-FFF2-40B4-BE49-F238E27FC236}">
                <a16:creationId xmlns:a16="http://schemas.microsoft.com/office/drawing/2014/main" id="{9F84B630-2C58-2660-638E-91186C772B60}"/>
              </a:ext>
            </a:extLst>
          </p:cNvPr>
          <p:cNvSpPr>
            <a:spLocks noGrp="1"/>
          </p:cNvSpPr>
          <p:nvPr>
            <p:ph type="body" idx="1"/>
          </p:nvPr>
        </p:nvSpPr>
        <p:spPr/>
        <p:txBody>
          <a:bodyPr/>
          <a:lstStyle/>
          <a:p>
            <a:r>
              <a:rPr lang="en-US" dirty="0"/>
              <a:t>Feel free to direct any questions to Scott Gotreau: </a:t>
            </a:r>
            <a:r>
              <a:rPr lang="en-US" dirty="0">
                <a:hlinkClick r:id="rId2"/>
              </a:rPr>
              <a:t>sagotreau@gmail.com</a:t>
            </a:r>
            <a:r>
              <a:rPr lang="en-US" dirty="0"/>
              <a:t> </a:t>
            </a:r>
          </a:p>
        </p:txBody>
      </p:sp>
    </p:spTree>
    <p:extLst>
      <p:ext uri="{BB962C8B-B14F-4D97-AF65-F5344CB8AC3E}">
        <p14:creationId xmlns:p14="http://schemas.microsoft.com/office/powerpoint/2010/main" val="2738694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194E-CCC6-ABB1-5D96-6945D5CBAD38}"/>
              </a:ext>
            </a:extLst>
          </p:cNvPr>
          <p:cNvSpPr>
            <a:spLocks noGrp="1"/>
          </p:cNvSpPr>
          <p:nvPr>
            <p:ph type="title"/>
          </p:nvPr>
        </p:nvSpPr>
        <p:spPr/>
        <p:txBody>
          <a:bodyPr/>
          <a:lstStyle/>
          <a:p>
            <a:r>
              <a:rPr lang="en-US" b="1" dirty="0">
                <a:solidFill>
                  <a:srgbClr val="C00000"/>
                </a:solidFill>
              </a:rPr>
              <a:t>Using Game Changer</a:t>
            </a:r>
          </a:p>
        </p:txBody>
      </p:sp>
      <p:sp>
        <p:nvSpPr>
          <p:cNvPr id="3" name="Content Placeholder 2">
            <a:extLst>
              <a:ext uri="{FF2B5EF4-FFF2-40B4-BE49-F238E27FC236}">
                <a16:creationId xmlns:a16="http://schemas.microsoft.com/office/drawing/2014/main" id="{9629D32A-77D5-DEB0-40EA-515B360E8D8C}"/>
              </a:ext>
            </a:extLst>
          </p:cNvPr>
          <p:cNvSpPr>
            <a:spLocks noGrp="1"/>
          </p:cNvSpPr>
          <p:nvPr>
            <p:ph idx="1"/>
          </p:nvPr>
        </p:nvSpPr>
        <p:spPr>
          <a:xfrm>
            <a:off x="838200" y="1580606"/>
            <a:ext cx="10515600" cy="5016137"/>
          </a:xfrm>
        </p:spPr>
        <p:txBody>
          <a:bodyPr>
            <a:normAutofit/>
          </a:bodyPr>
          <a:lstStyle/>
          <a:p>
            <a:pPr marL="0" indent="0">
              <a:spcAft>
                <a:spcPts val="1200"/>
              </a:spcAft>
              <a:buNone/>
            </a:pPr>
            <a:r>
              <a:rPr lang="en-US" dirty="0"/>
              <a:t>If you plan to use Game Changer, please be sure you are very familiar with the app </a:t>
            </a:r>
          </a:p>
          <a:p>
            <a:pPr marL="0" indent="0">
              <a:spcAft>
                <a:spcPts val="1200"/>
              </a:spcAft>
              <a:buNone/>
            </a:pPr>
            <a:r>
              <a:rPr lang="en-US" dirty="0"/>
              <a:t>Tutorials for how to use Game Changer can be found </a:t>
            </a:r>
            <a:r>
              <a:rPr lang="en-US" dirty="0">
                <a:hlinkClick r:id="rId2"/>
              </a:rPr>
              <a:t>HERE</a:t>
            </a:r>
            <a:endParaRPr lang="en-US" dirty="0"/>
          </a:p>
          <a:p>
            <a:pPr marL="0" indent="0">
              <a:spcAft>
                <a:spcPts val="1200"/>
              </a:spcAft>
              <a:buNone/>
            </a:pPr>
            <a:r>
              <a:rPr lang="en-US" dirty="0"/>
              <a:t>The following tutorials should be viewed for use in scoring games. They are all very brief, but informative:</a:t>
            </a:r>
          </a:p>
          <a:p>
            <a:pPr marL="914400" lvl="2" indent="0">
              <a:buNone/>
            </a:pPr>
            <a:r>
              <a:rPr lang="en-US" sz="2400" dirty="0"/>
              <a:t>1-4		6-12		26		28</a:t>
            </a:r>
          </a:p>
          <a:p>
            <a:pPr marL="0" indent="0">
              <a:buNone/>
            </a:pPr>
            <a:endParaRPr lang="en-US" dirty="0"/>
          </a:p>
          <a:p>
            <a:pPr marL="0" indent="0">
              <a:buNone/>
            </a:pPr>
            <a:endParaRPr lang="en-US" dirty="0"/>
          </a:p>
          <a:p>
            <a:pPr marL="0" indent="0">
              <a:buNone/>
            </a:pPr>
            <a:r>
              <a:rPr lang="en-US" dirty="0"/>
              <a:t>See the next slide for information about submitting postgame scores</a:t>
            </a:r>
          </a:p>
        </p:txBody>
      </p:sp>
    </p:spTree>
    <p:extLst>
      <p:ext uri="{BB962C8B-B14F-4D97-AF65-F5344CB8AC3E}">
        <p14:creationId xmlns:p14="http://schemas.microsoft.com/office/powerpoint/2010/main" val="138085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2E22-940B-AF27-F2AB-DA1D0ED7447F}"/>
              </a:ext>
            </a:extLst>
          </p:cNvPr>
          <p:cNvSpPr>
            <a:spLocks noGrp="1"/>
          </p:cNvSpPr>
          <p:nvPr>
            <p:ph type="title"/>
          </p:nvPr>
        </p:nvSpPr>
        <p:spPr/>
        <p:txBody>
          <a:bodyPr/>
          <a:lstStyle/>
          <a:p>
            <a:r>
              <a:rPr lang="en-US" b="1" dirty="0">
                <a:solidFill>
                  <a:srgbClr val="C00000"/>
                </a:solidFill>
              </a:rPr>
              <a:t>Submitting Scores with Game Changer</a:t>
            </a:r>
          </a:p>
        </p:txBody>
      </p:sp>
      <p:sp>
        <p:nvSpPr>
          <p:cNvPr id="3" name="Content Placeholder 2">
            <a:extLst>
              <a:ext uri="{FF2B5EF4-FFF2-40B4-BE49-F238E27FC236}">
                <a16:creationId xmlns:a16="http://schemas.microsoft.com/office/drawing/2014/main" id="{DB594CC7-E6E1-8F60-A910-23A3CFC2D98D}"/>
              </a:ext>
            </a:extLst>
          </p:cNvPr>
          <p:cNvSpPr>
            <a:spLocks noGrp="1"/>
          </p:cNvSpPr>
          <p:nvPr>
            <p:ph idx="1"/>
          </p:nvPr>
        </p:nvSpPr>
        <p:spPr>
          <a:xfrm>
            <a:off x="838200" y="1690688"/>
            <a:ext cx="10515600" cy="4486275"/>
          </a:xfrm>
        </p:spPr>
        <p:txBody>
          <a:bodyPr>
            <a:noAutofit/>
          </a:bodyPr>
          <a:lstStyle/>
          <a:p>
            <a:pPr marL="0" indent="0">
              <a:buNone/>
            </a:pPr>
            <a:r>
              <a:rPr lang="en-US" sz="2500" dirty="0"/>
              <a:t>The Game Changer scorebook and box score must BOTH be emailed to the player agent at the conclusion of the game. This is the responsibility of the HOME TEAM. Here is how to obtain those documents</a:t>
            </a:r>
          </a:p>
          <a:p>
            <a:pPr marL="0" indent="0">
              <a:buNone/>
            </a:pPr>
            <a:endParaRPr lang="en-US" sz="2500" dirty="0"/>
          </a:p>
          <a:p>
            <a:pPr marL="0" indent="0">
              <a:buNone/>
            </a:pPr>
            <a:r>
              <a:rPr lang="en-US" sz="2500" dirty="0">
                <a:solidFill>
                  <a:srgbClr val="C00000"/>
                </a:solidFill>
              </a:rPr>
              <a:t>Scorebook:</a:t>
            </a:r>
            <a:r>
              <a:rPr lang="en-US" sz="2500" dirty="0"/>
              <a:t> On the final summary screen, click “plays.” Then click the blue “scorebook” button to download a pdf file of the scorebook. Save it to email to the player agent</a:t>
            </a:r>
          </a:p>
          <a:p>
            <a:pPr marL="0" indent="0">
              <a:buNone/>
            </a:pPr>
            <a:endParaRPr lang="en-US" sz="2500" dirty="0"/>
          </a:p>
          <a:p>
            <a:pPr marL="0" indent="0">
              <a:buNone/>
            </a:pPr>
            <a:r>
              <a:rPr lang="en-US" sz="2500" dirty="0">
                <a:solidFill>
                  <a:srgbClr val="C00000"/>
                </a:solidFill>
              </a:rPr>
              <a:t>Box Score:</a:t>
            </a:r>
            <a:r>
              <a:rPr lang="en-US" sz="2500" dirty="0"/>
              <a:t> On the final summary screen, click “box score.” Then click the blue “export pdf” button to download a pdf file of the box score. Save it to email to the player agent</a:t>
            </a:r>
          </a:p>
        </p:txBody>
      </p:sp>
    </p:spTree>
    <p:extLst>
      <p:ext uri="{BB962C8B-B14F-4D97-AF65-F5344CB8AC3E}">
        <p14:creationId xmlns:p14="http://schemas.microsoft.com/office/powerpoint/2010/main" val="377188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A85D-89A1-EEE4-1685-A07A6FA3D2FF}"/>
              </a:ext>
            </a:extLst>
          </p:cNvPr>
          <p:cNvSpPr>
            <a:spLocks noGrp="1"/>
          </p:cNvSpPr>
          <p:nvPr>
            <p:ph type="title"/>
          </p:nvPr>
        </p:nvSpPr>
        <p:spPr/>
        <p:txBody>
          <a:bodyPr/>
          <a:lstStyle/>
          <a:p>
            <a:r>
              <a:rPr lang="en-US" b="1" dirty="0">
                <a:solidFill>
                  <a:srgbClr val="C00000"/>
                </a:solidFill>
              </a:rPr>
              <a:t>Pitch Count Rules</a:t>
            </a:r>
          </a:p>
        </p:txBody>
      </p:sp>
      <p:sp>
        <p:nvSpPr>
          <p:cNvPr id="3" name="Content Placeholder 2">
            <a:extLst>
              <a:ext uri="{FF2B5EF4-FFF2-40B4-BE49-F238E27FC236}">
                <a16:creationId xmlns:a16="http://schemas.microsoft.com/office/drawing/2014/main" id="{651B0FD8-8884-70E6-CB5D-54FBB9428818}"/>
              </a:ext>
            </a:extLst>
          </p:cNvPr>
          <p:cNvSpPr>
            <a:spLocks noGrp="1"/>
          </p:cNvSpPr>
          <p:nvPr>
            <p:ph idx="1"/>
          </p:nvPr>
        </p:nvSpPr>
        <p:spPr>
          <a:xfrm>
            <a:off x="838200" y="1463040"/>
            <a:ext cx="10515600" cy="4713923"/>
          </a:xfrm>
        </p:spPr>
        <p:txBody>
          <a:bodyPr>
            <a:normAutofit/>
          </a:bodyPr>
          <a:lstStyle/>
          <a:p>
            <a:pPr algn="l"/>
            <a:r>
              <a:rPr lang="en-US" sz="2400" b="0" i="0" u="none" strike="noStrike" baseline="0" dirty="0">
                <a:latin typeface="CIDFont+F1"/>
              </a:rPr>
              <a:t>Age is based on the Little League age chart. While the player may be 10, Little League age says they are 11. Managers should know this. When in doubt, ask. Followin</a:t>
            </a:r>
            <a:r>
              <a:rPr lang="en-US" sz="2400" dirty="0">
                <a:latin typeface="CIDFont+F1"/>
              </a:rPr>
              <a:t>g are the maximum number of pitches for each player age</a:t>
            </a:r>
            <a:endParaRPr lang="en-US" sz="2400" b="0" i="0" u="none" strike="noStrike" baseline="0" dirty="0">
              <a:latin typeface="CIDFont+F1"/>
            </a:endParaRPr>
          </a:p>
          <a:p>
            <a:pPr lvl="1"/>
            <a:r>
              <a:rPr lang="en-US" sz="1800" b="0" i="0" u="none" strike="noStrike" baseline="0" dirty="0">
                <a:latin typeface="CIDFont+F1"/>
              </a:rPr>
              <a:t>7 or 8 year olds - 50 pitches per day</a:t>
            </a:r>
          </a:p>
          <a:p>
            <a:pPr lvl="1"/>
            <a:r>
              <a:rPr lang="en-US" sz="1800" b="0" i="0" u="none" strike="noStrike" baseline="0" dirty="0">
                <a:latin typeface="CIDFont+F1"/>
              </a:rPr>
              <a:t>9 or 10 year olds -75 pitches per day</a:t>
            </a:r>
          </a:p>
          <a:p>
            <a:pPr lvl="1"/>
            <a:r>
              <a:rPr lang="en-US" sz="1800" b="0" i="0" u="none" strike="noStrike" baseline="0" dirty="0">
                <a:latin typeface="CIDFont+F1"/>
              </a:rPr>
              <a:t>11 or 12 year olds - 85 pitches per day</a:t>
            </a:r>
          </a:p>
          <a:p>
            <a:pPr lvl="1"/>
            <a:r>
              <a:rPr lang="en-US" sz="1800" b="0" i="0" u="none" strike="noStrike" baseline="0" dirty="0">
                <a:latin typeface="CIDFont+F1"/>
              </a:rPr>
              <a:t>13 thru 16 year olds - 95 pitches per day</a:t>
            </a:r>
          </a:p>
          <a:p>
            <a:pPr algn="l"/>
            <a:r>
              <a:rPr lang="en-US" sz="2400" b="0" i="0" u="none" strike="noStrike" baseline="0" dirty="0">
                <a:latin typeface="CIDFont+F1"/>
              </a:rPr>
              <a:t>When a pitcher reaches comes within about 5 pitches of his/her maximum threshold, inform the plate umpire </a:t>
            </a:r>
            <a:r>
              <a:rPr lang="en-US" sz="2400" b="0" i="0" u="none" strike="noStrike" baseline="0" dirty="0">
                <a:latin typeface="CIDFont+F3"/>
              </a:rPr>
              <a:t>before </a:t>
            </a:r>
            <a:r>
              <a:rPr lang="en-US" sz="2400" b="0" i="0" u="none" strike="noStrike" baseline="0" dirty="0">
                <a:latin typeface="CIDFont+F1"/>
              </a:rPr>
              <a:t>the next batter</a:t>
            </a:r>
          </a:p>
          <a:p>
            <a:pPr algn="l"/>
            <a:r>
              <a:rPr lang="en-US" sz="2400" b="0" i="0" u="none" strike="noStrike" baseline="0" dirty="0">
                <a:latin typeface="CIDFont+F1"/>
              </a:rPr>
              <a:t>If a pitcher reaches the limit while facing a batter, the pitcher may continue to pitch until that batter reaches base or is put out or a third out is made</a:t>
            </a:r>
          </a:p>
          <a:p>
            <a:pPr algn="l"/>
            <a:r>
              <a:rPr lang="en-US" sz="2400" b="0" i="0" u="none" strike="noStrike" baseline="0" dirty="0">
                <a:latin typeface="CIDFont+F2"/>
              </a:rPr>
              <a:t> </a:t>
            </a:r>
            <a:r>
              <a:rPr lang="en-US" sz="2400" b="0" i="0" u="none" strike="noStrike" baseline="0" dirty="0">
                <a:latin typeface="CIDFont+F1"/>
              </a:rPr>
              <a:t>If the pitcher reaches the limit on his/her last pitch to a particular batter, the pitcher must be removed before delivering a pitch to the next batter</a:t>
            </a:r>
            <a:endParaRPr lang="en-US" sz="3600" dirty="0"/>
          </a:p>
        </p:txBody>
      </p:sp>
    </p:spTree>
    <p:extLst>
      <p:ext uri="{BB962C8B-B14F-4D97-AF65-F5344CB8AC3E}">
        <p14:creationId xmlns:p14="http://schemas.microsoft.com/office/powerpoint/2010/main" val="95298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6F46-A702-8469-0D86-97D456A87739}"/>
              </a:ext>
            </a:extLst>
          </p:cNvPr>
          <p:cNvSpPr>
            <a:spLocks noGrp="1"/>
          </p:cNvSpPr>
          <p:nvPr>
            <p:ph type="title"/>
          </p:nvPr>
        </p:nvSpPr>
        <p:spPr/>
        <p:txBody>
          <a:bodyPr/>
          <a:lstStyle/>
          <a:p>
            <a:r>
              <a:rPr lang="en-US" dirty="0">
                <a:solidFill>
                  <a:srgbClr val="C00000"/>
                </a:solidFill>
              </a:rPr>
              <a:t>Thank You</a:t>
            </a:r>
          </a:p>
        </p:txBody>
      </p:sp>
      <p:sp>
        <p:nvSpPr>
          <p:cNvPr id="3" name="Text Placeholder 2">
            <a:extLst>
              <a:ext uri="{FF2B5EF4-FFF2-40B4-BE49-F238E27FC236}">
                <a16:creationId xmlns:a16="http://schemas.microsoft.com/office/drawing/2014/main" id="{9F84B630-2C58-2660-638E-91186C772B60}"/>
              </a:ext>
            </a:extLst>
          </p:cNvPr>
          <p:cNvSpPr>
            <a:spLocks noGrp="1"/>
          </p:cNvSpPr>
          <p:nvPr>
            <p:ph type="body" idx="1"/>
          </p:nvPr>
        </p:nvSpPr>
        <p:spPr/>
        <p:txBody>
          <a:bodyPr/>
          <a:lstStyle/>
          <a:p>
            <a:r>
              <a:rPr lang="en-US" dirty="0"/>
              <a:t>Feel free to direct any questions to Scott Gotreau: </a:t>
            </a:r>
            <a:r>
              <a:rPr lang="en-US" dirty="0">
                <a:hlinkClick r:id="rId2"/>
              </a:rPr>
              <a:t>sagotreau@gmail.com</a:t>
            </a:r>
            <a:r>
              <a:rPr lang="en-US" dirty="0"/>
              <a:t> </a:t>
            </a:r>
          </a:p>
        </p:txBody>
      </p:sp>
    </p:spTree>
    <p:extLst>
      <p:ext uri="{BB962C8B-B14F-4D97-AF65-F5344CB8AC3E}">
        <p14:creationId xmlns:p14="http://schemas.microsoft.com/office/powerpoint/2010/main" val="350100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1C65-FF2B-678E-5727-3036B73DD984}"/>
              </a:ext>
            </a:extLst>
          </p:cNvPr>
          <p:cNvSpPr>
            <a:spLocks noGrp="1"/>
          </p:cNvSpPr>
          <p:nvPr>
            <p:ph type="title"/>
          </p:nvPr>
        </p:nvSpPr>
        <p:spPr>
          <a:xfrm>
            <a:off x="838200" y="195943"/>
            <a:ext cx="10515600" cy="1325563"/>
          </a:xfrm>
        </p:spPr>
        <p:txBody>
          <a:bodyPr/>
          <a:lstStyle/>
          <a:p>
            <a:r>
              <a:rPr lang="en-US" sz="4400" b="1" i="0" u="none" strike="noStrike" baseline="0" dirty="0">
                <a:solidFill>
                  <a:srgbClr val="C00000"/>
                </a:solidFill>
              </a:rPr>
              <a:t>Some Do’s and Don’ts</a:t>
            </a:r>
            <a:endParaRPr lang="en-US" b="1" dirty="0">
              <a:solidFill>
                <a:srgbClr val="C00000"/>
              </a:solidFill>
            </a:endParaRPr>
          </a:p>
        </p:txBody>
      </p:sp>
      <p:sp>
        <p:nvSpPr>
          <p:cNvPr id="3" name="Content Placeholder 2">
            <a:extLst>
              <a:ext uri="{FF2B5EF4-FFF2-40B4-BE49-F238E27FC236}">
                <a16:creationId xmlns:a16="http://schemas.microsoft.com/office/drawing/2014/main" id="{72EC4D13-95CD-A97E-DE89-ED85A062ACFB}"/>
              </a:ext>
            </a:extLst>
          </p:cNvPr>
          <p:cNvSpPr>
            <a:spLocks noGrp="1"/>
          </p:cNvSpPr>
          <p:nvPr>
            <p:ph idx="1"/>
          </p:nvPr>
        </p:nvSpPr>
        <p:spPr>
          <a:xfrm>
            <a:off x="838200" y="1358537"/>
            <a:ext cx="10515600" cy="5199017"/>
          </a:xfrm>
        </p:spPr>
        <p:txBody>
          <a:bodyPr>
            <a:noAutofit/>
          </a:bodyPr>
          <a:lstStyle/>
          <a:p>
            <a:pPr algn="l"/>
            <a:r>
              <a:rPr lang="en-US" sz="2400" b="0" i="0" u="none" strike="noStrike" baseline="0" dirty="0">
                <a:latin typeface="Century Schoolbook" panose="02040604050505020304" pitchFamily="18" charset="0"/>
              </a:rPr>
              <a:t>Show up 30 minutes before scheduled game time or let the </a:t>
            </a:r>
            <a:r>
              <a:rPr lang="en-US" sz="2400" dirty="0">
                <a:latin typeface="Century Schoolbook" panose="02040604050505020304" pitchFamily="18" charset="0"/>
              </a:rPr>
              <a:t>m</a:t>
            </a:r>
            <a:r>
              <a:rPr lang="en-US" sz="2400" b="0" i="0" u="none" strike="noStrike" baseline="0" dirty="0">
                <a:latin typeface="Century Schoolbook" panose="02040604050505020304" pitchFamily="18" charset="0"/>
              </a:rPr>
              <a:t>anager know if you will be running late</a:t>
            </a:r>
          </a:p>
          <a:p>
            <a:pPr algn="l"/>
            <a:r>
              <a:rPr lang="en-US" sz="2400" b="0" i="0" u="none" strike="noStrike" baseline="0" dirty="0">
                <a:latin typeface="Century Schoolbook" panose="02040604050505020304" pitchFamily="18" charset="0"/>
              </a:rPr>
              <a:t>Remember you are a volunteer doing the league a service as best you can so </a:t>
            </a:r>
            <a:r>
              <a:rPr lang="en-US" sz="2400" dirty="0">
                <a:latin typeface="Century Schoolbook" panose="02040604050505020304" pitchFamily="18" charset="0"/>
              </a:rPr>
              <a:t>h</a:t>
            </a:r>
            <a:r>
              <a:rPr lang="en-US" sz="2400" b="0" i="0" u="none" strike="noStrike" baseline="0" dirty="0">
                <a:latin typeface="Century Schoolbook" panose="02040604050505020304" pitchFamily="18" charset="0"/>
              </a:rPr>
              <a:t>ave fun!</a:t>
            </a:r>
          </a:p>
          <a:p>
            <a:pPr algn="l"/>
            <a:r>
              <a:rPr lang="en-US" sz="2400" b="0" i="0" u="none" strike="noStrike" baseline="0" dirty="0">
                <a:latin typeface="Century Schoolbook" panose="02040604050505020304" pitchFamily="18" charset="0"/>
              </a:rPr>
              <a:t>Always try to bring illegal substitutions (pitcher/catcher)to the attention of the plate </a:t>
            </a:r>
            <a:r>
              <a:rPr lang="en-US" sz="2400" dirty="0">
                <a:latin typeface="Century Schoolbook" panose="02040604050505020304" pitchFamily="18" charset="0"/>
              </a:rPr>
              <a:t>u</a:t>
            </a:r>
            <a:r>
              <a:rPr lang="en-US" sz="2400" b="0" i="0" u="none" strike="noStrike" baseline="0" dirty="0">
                <a:latin typeface="Century Schoolbook" panose="02040604050505020304" pitchFamily="18" charset="0"/>
              </a:rPr>
              <a:t>mpire before the next pitch</a:t>
            </a:r>
          </a:p>
          <a:p>
            <a:pPr algn="l"/>
            <a:r>
              <a:rPr lang="en-US" sz="2400" b="0" i="0" u="sng" strike="noStrike" baseline="0" dirty="0">
                <a:latin typeface="Century Schoolbook" panose="02040604050505020304" pitchFamily="18" charset="0"/>
              </a:rPr>
              <a:t>Never</a:t>
            </a:r>
            <a:r>
              <a:rPr lang="en-US" sz="2400" b="0" i="0" u="none" strike="noStrike" baseline="0" dirty="0">
                <a:latin typeface="Century Schoolbook" panose="02040604050505020304" pitchFamily="18" charset="0"/>
              </a:rPr>
              <a:t> identify “batting out of turn” to the umpire or anyone else. This is an appeal play and is the responsibility of the managers</a:t>
            </a:r>
          </a:p>
          <a:p>
            <a:pPr algn="l"/>
            <a:r>
              <a:rPr lang="en-US" sz="2400" b="0" i="0" u="none" strike="noStrike" baseline="0" dirty="0">
                <a:latin typeface="Century Schoolbook" panose="02040604050505020304" pitchFamily="18" charset="0"/>
              </a:rPr>
              <a:t>Don’t show or express favoritism, even though your son/daughter and/or spouse is on one of the teams. Cheering good plays is acceptable</a:t>
            </a:r>
          </a:p>
          <a:p>
            <a:pPr algn="l"/>
            <a:r>
              <a:rPr lang="en-US" sz="2400" b="0" i="0" u="none" strike="noStrike" baseline="0" dirty="0">
                <a:latin typeface="Century Schoolbook" panose="02040604050505020304" pitchFamily="18" charset="0"/>
              </a:rPr>
              <a:t>Never publicly disagree with the umpires or offer your own opinion</a:t>
            </a:r>
          </a:p>
          <a:p>
            <a:pPr algn="l"/>
            <a:r>
              <a:rPr lang="en-US" sz="2400" b="0" i="0" u="none" strike="noStrike" baseline="0" dirty="0">
                <a:latin typeface="Century Schoolbook" panose="02040604050505020304" pitchFamily="18" charset="0"/>
              </a:rPr>
              <a:t>Sit close to home </a:t>
            </a:r>
            <a:r>
              <a:rPr lang="en-US" sz="2400" dirty="0">
                <a:latin typeface="Century Schoolbook" panose="02040604050505020304" pitchFamily="18" charset="0"/>
              </a:rPr>
              <a:t>p</a:t>
            </a:r>
            <a:r>
              <a:rPr lang="en-US" sz="2400" b="0" i="0" u="none" strike="noStrike" baseline="0" dirty="0">
                <a:latin typeface="Century Schoolbook" panose="02040604050505020304" pitchFamily="18" charset="0"/>
              </a:rPr>
              <a:t>late but also where you can see the entire field</a:t>
            </a:r>
          </a:p>
        </p:txBody>
      </p:sp>
    </p:spTree>
    <p:extLst>
      <p:ext uri="{BB962C8B-B14F-4D97-AF65-F5344CB8AC3E}">
        <p14:creationId xmlns:p14="http://schemas.microsoft.com/office/powerpoint/2010/main" val="390066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6623-8ED2-27B3-0B8F-B0811B0B3757}"/>
              </a:ext>
            </a:extLst>
          </p:cNvPr>
          <p:cNvSpPr>
            <a:spLocks noGrp="1"/>
          </p:cNvSpPr>
          <p:nvPr>
            <p:ph type="title"/>
          </p:nvPr>
        </p:nvSpPr>
        <p:spPr/>
        <p:txBody>
          <a:bodyPr/>
          <a:lstStyle/>
          <a:p>
            <a:r>
              <a:rPr lang="en-US" sz="4400" b="1" i="0" u="none" strike="noStrike" baseline="0" dirty="0">
                <a:solidFill>
                  <a:srgbClr val="C00000"/>
                </a:solidFill>
              </a:rPr>
              <a:t>Setting Up: Checklist</a:t>
            </a:r>
            <a:endParaRPr lang="en-US" b="1" dirty="0">
              <a:solidFill>
                <a:srgbClr val="C00000"/>
              </a:solidFill>
            </a:endParaRPr>
          </a:p>
        </p:txBody>
      </p:sp>
      <p:sp>
        <p:nvSpPr>
          <p:cNvPr id="3" name="Content Placeholder 2">
            <a:extLst>
              <a:ext uri="{FF2B5EF4-FFF2-40B4-BE49-F238E27FC236}">
                <a16:creationId xmlns:a16="http://schemas.microsoft.com/office/drawing/2014/main" id="{5568F976-1050-9162-3B75-832EB461A2CD}"/>
              </a:ext>
            </a:extLst>
          </p:cNvPr>
          <p:cNvSpPr>
            <a:spLocks noGrp="1"/>
          </p:cNvSpPr>
          <p:nvPr>
            <p:ph idx="1"/>
          </p:nvPr>
        </p:nvSpPr>
        <p:spPr>
          <a:xfrm>
            <a:off x="838200" y="1593669"/>
            <a:ext cx="10515600" cy="4583294"/>
          </a:xfrm>
        </p:spPr>
        <p:txBody>
          <a:bodyPr>
            <a:noAutofit/>
          </a:bodyPr>
          <a:lstStyle/>
          <a:p>
            <a:pPr algn="l"/>
            <a:r>
              <a:rPr lang="en-US" sz="2400" b="0" i="0" u="none" strike="noStrike" baseline="0" dirty="0">
                <a:solidFill>
                  <a:srgbClr val="000000"/>
                </a:solidFill>
                <a:latin typeface="Century Schoolbook" panose="02040604050505020304" pitchFamily="18" charset="0"/>
              </a:rPr>
              <a:t>Bring pencils with you</a:t>
            </a:r>
          </a:p>
          <a:p>
            <a:pPr algn="l"/>
            <a:r>
              <a:rPr lang="en-US" sz="2400" b="0" i="0" u="none" strike="noStrike" baseline="0" dirty="0">
                <a:solidFill>
                  <a:srgbClr val="000000"/>
                </a:solidFill>
                <a:latin typeface="Century Schoolbook" panose="02040604050505020304" pitchFamily="18" charset="0"/>
              </a:rPr>
              <a:t>Get the scorebook from your manager</a:t>
            </a:r>
          </a:p>
          <a:p>
            <a:pPr algn="l"/>
            <a:r>
              <a:rPr lang="en-US" sz="2400" b="0" i="0" u="none" strike="noStrike" baseline="0" dirty="0">
                <a:solidFill>
                  <a:srgbClr val="000000"/>
                </a:solidFill>
                <a:latin typeface="Century Schoolbook" panose="02040604050505020304" pitchFamily="18" charset="0"/>
              </a:rPr>
              <a:t>Make yourself comfortable as games last about 2 hours</a:t>
            </a:r>
          </a:p>
          <a:p>
            <a:pPr algn="l"/>
            <a:r>
              <a:rPr lang="en-US" sz="2400" b="0" i="0" u="none" strike="noStrike" baseline="0" dirty="0">
                <a:solidFill>
                  <a:srgbClr val="000000"/>
                </a:solidFill>
                <a:latin typeface="Century Schoolbook" panose="02040604050505020304" pitchFamily="18" charset="0"/>
              </a:rPr>
              <a:t>Get each team’s line up and starting pitcher </a:t>
            </a:r>
          </a:p>
          <a:p>
            <a:pPr algn="l"/>
            <a:r>
              <a:rPr lang="en-US" sz="2400" dirty="0">
                <a:solidFill>
                  <a:srgbClr val="000000"/>
                </a:solidFill>
                <a:latin typeface="Century Schoolbook" panose="02040604050505020304" pitchFamily="18" charset="0"/>
              </a:rPr>
              <a:t>T</a:t>
            </a:r>
            <a:r>
              <a:rPr lang="en-US" sz="2400" b="0" i="0" u="none" strike="noStrike" baseline="0" dirty="0">
                <a:solidFill>
                  <a:srgbClr val="000000"/>
                </a:solidFill>
                <a:latin typeface="Century Schoolbook" panose="02040604050505020304" pitchFamily="18" charset="0"/>
              </a:rPr>
              <a:t>ransfer lineups to the book as early as possible</a:t>
            </a:r>
          </a:p>
          <a:p>
            <a:pPr algn="l"/>
            <a:r>
              <a:rPr lang="en-US" sz="2400" b="0" i="0" u="none" strike="noStrike" baseline="0" dirty="0">
                <a:solidFill>
                  <a:srgbClr val="000000"/>
                </a:solidFill>
                <a:latin typeface="Century Schoolbook" panose="02040604050505020304" pitchFamily="18" charset="0"/>
              </a:rPr>
              <a:t>The plate </a:t>
            </a:r>
            <a:r>
              <a:rPr lang="en-US" sz="2400" dirty="0">
                <a:solidFill>
                  <a:srgbClr val="000000"/>
                </a:solidFill>
                <a:latin typeface="Century Schoolbook" panose="02040604050505020304" pitchFamily="18" charset="0"/>
              </a:rPr>
              <a:t>u</a:t>
            </a:r>
            <a:r>
              <a:rPr lang="en-US" sz="2400" b="0" i="0" u="none" strike="noStrike" baseline="0" dirty="0">
                <a:solidFill>
                  <a:srgbClr val="000000"/>
                </a:solidFill>
                <a:latin typeface="Century Schoolbook" panose="02040604050505020304" pitchFamily="18" charset="0"/>
              </a:rPr>
              <a:t>mpire &amp; the official </a:t>
            </a:r>
            <a:r>
              <a:rPr lang="en-US" sz="2400" dirty="0">
                <a:solidFill>
                  <a:srgbClr val="000000"/>
                </a:solidFill>
                <a:latin typeface="Century Schoolbook" panose="02040604050505020304" pitchFamily="18" charset="0"/>
              </a:rPr>
              <a:t>s</a:t>
            </a:r>
            <a:r>
              <a:rPr lang="en-US" sz="2400" b="0" i="0" u="none" strike="noStrike" baseline="0" dirty="0">
                <a:solidFill>
                  <a:srgbClr val="000000"/>
                </a:solidFill>
                <a:latin typeface="Century Schoolbook" panose="02040604050505020304" pitchFamily="18" charset="0"/>
              </a:rPr>
              <a:t>corekeeper are a team so be sure to introduce yourself and get the official start time of the game</a:t>
            </a:r>
          </a:p>
          <a:p>
            <a:pPr algn="l"/>
            <a:r>
              <a:rPr lang="en-US" sz="2400" b="0" i="0" u="none" strike="noStrike" baseline="0" dirty="0">
                <a:solidFill>
                  <a:srgbClr val="000000"/>
                </a:solidFill>
                <a:latin typeface="Century Schoolbook" panose="02040604050505020304" pitchFamily="18" charset="0"/>
              </a:rPr>
              <a:t>Don’t be afraid to talk to the plate </a:t>
            </a:r>
            <a:r>
              <a:rPr lang="en-US" sz="2400" dirty="0">
                <a:solidFill>
                  <a:srgbClr val="000000"/>
                </a:solidFill>
                <a:latin typeface="Century Schoolbook" panose="02040604050505020304" pitchFamily="18" charset="0"/>
              </a:rPr>
              <a:t>u</a:t>
            </a:r>
            <a:r>
              <a:rPr lang="en-US" sz="2400" b="0" i="0" u="none" strike="noStrike" baseline="0" dirty="0">
                <a:solidFill>
                  <a:srgbClr val="000000"/>
                </a:solidFill>
                <a:latin typeface="Century Schoolbook" panose="02040604050505020304" pitchFamily="18" charset="0"/>
              </a:rPr>
              <a:t>mpire and ask for clarification on a call or ask him to repeat a call on a pitch</a:t>
            </a:r>
          </a:p>
          <a:p>
            <a:pPr algn="l"/>
            <a:r>
              <a:rPr lang="en-US" sz="2400" b="0" i="0" u="none" strike="noStrike" baseline="0" dirty="0">
                <a:solidFill>
                  <a:srgbClr val="000000"/>
                </a:solidFill>
                <a:latin typeface="Century Schoolbook" panose="02040604050505020304" pitchFamily="18" charset="0"/>
              </a:rPr>
              <a:t>The Plate Umpire has the final word on rule interpretation, including player eligibility, batting order, etc. Provide info, but do not publicly disagree</a:t>
            </a:r>
          </a:p>
        </p:txBody>
      </p:sp>
    </p:spTree>
    <p:extLst>
      <p:ext uri="{BB962C8B-B14F-4D97-AF65-F5344CB8AC3E}">
        <p14:creationId xmlns:p14="http://schemas.microsoft.com/office/powerpoint/2010/main" val="331996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9FF5-2559-693D-0F08-CB0B23AEEE77}"/>
              </a:ext>
            </a:extLst>
          </p:cNvPr>
          <p:cNvSpPr>
            <a:spLocks noGrp="1"/>
          </p:cNvSpPr>
          <p:nvPr>
            <p:ph type="title"/>
          </p:nvPr>
        </p:nvSpPr>
        <p:spPr/>
        <p:txBody>
          <a:bodyPr/>
          <a:lstStyle/>
          <a:p>
            <a:r>
              <a:rPr lang="en-US" b="1" dirty="0">
                <a:solidFill>
                  <a:srgbClr val="C00000"/>
                </a:solidFill>
              </a:rPr>
              <a:t>Rule Interpretations</a:t>
            </a:r>
          </a:p>
        </p:txBody>
      </p:sp>
      <p:sp>
        <p:nvSpPr>
          <p:cNvPr id="3" name="Content Placeholder 2">
            <a:extLst>
              <a:ext uri="{FF2B5EF4-FFF2-40B4-BE49-F238E27FC236}">
                <a16:creationId xmlns:a16="http://schemas.microsoft.com/office/drawing/2014/main" id="{30C31249-5981-67D7-E87F-AD76AB7A6064}"/>
              </a:ext>
            </a:extLst>
          </p:cNvPr>
          <p:cNvSpPr>
            <a:spLocks noGrp="1"/>
          </p:cNvSpPr>
          <p:nvPr>
            <p:ph idx="1"/>
          </p:nvPr>
        </p:nvSpPr>
        <p:spPr>
          <a:xfrm>
            <a:off x="838200" y="1825625"/>
            <a:ext cx="10515600" cy="4667250"/>
          </a:xfrm>
        </p:spPr>
        <p:txBody>
          <a:bodyPr>
            <a:normAutofit lnSpcReduction="10000"/>
          </a:bodyPr>
          <a:lstStyle/>
          <a:p>
            <a:pPr marL="0" indent="0" algn="l">
              <a:buNone/>
            </a:pPr>
            <a:r>
              <a:rPr lang="en-US" sz="2400" b="0" i="0" u="none" strike="noStrike" baseline="0" dirty="0">
                <a:solidFill>
                  <a:srgbClr val="FF0000"/>
                </a:solidFill>
                <a:latin typeface="Century Schoolbook" panose="02040604050505020304" pitchFamily="18" charset="0"/>
              </a:rPr>
              <a:t>If a manager disagrees with a rule interpretation he can put the game under protest, before the next pitch or play. </a:t>
            </a:r>
            <a:r>
              <a:rPr lang="en-US" sz="2400" dirty="0">
                <a:solidFill>
                  <a:srgbClr val="FF0000"/>
                </a:solidFill>
                <a:latin typeface="Century Schoolbook" panose="02040604050505020304" pitchFamily="18" charset="0"/>
              </a:rPr>
              <a:t>The g</a:t>
            </a:r>
            <a:r>
              <a:rPr lang="en-US" sz="2400" b="0" i="0" u="none" strike="noStrike" baseline="0" dirty="0">
                <a:solidFill>
                  <a:srgbClr val="FF0000"/>
                </a:solidFill>
                <a:latin typeface="Century Schoolbook" panose="02040604050505020304" pitchFamily="18" charset="0"/>
              </a:rPr>
              <a:t>ame will continue. If the manager wins the protest the game will pick up again from the time of the call in question. The same applies for a suspended game (rain delay/lights out)</a:t>
            </a:r>
          </a:p>
          <a:p>
            <a:endParaRPr lang="en-US" sz="2400" b="0" i="0" u="none" strike="noStrike" baseline="0" dirty="0">
              <a:latin typeface="Century Schoolbook" panose="02040604050505020304" pitchFamily="18" charset="0"/>
            </a:endParaRPr>
          </a:p>
          <a:p>
            <a:r>
              <a:rPr lang="en-US" sz="2400" b="0" i="0" u="none" strike="noStrike" baseline="0" dirty="0">
                <a:latin typeface="Century Schoolbook" panose="02040604050505020304" pitchFamily="18" charset="0"/>
              </a:rPr>
              <a:t>Write down as much information as you can, such as: who was at bat, at-bat count, on base, inning and score when the game was protested </a:t>
            </a:r>
            <a:endParaRPr lang="en-US" sz="2400" dirty="0">
              <a:latin typeface="Century Schoolbook" panose="02040604050505020304" pitchFamily="18" charset="0"/>
            </a:endParaRPr>
          </a:p>
          <a:p>
            <a:r>
              <a:rPr lang="en-US" sz="2400" b="0" i="0" u="none" strike="noStrike" baseline="0" dirty="0">
                <a:latin typeface="Century Schoolbook" panose="02040604050505020304" pitchFamily="18" charset="0"/>
              </a:rPr>
              <a:t>Draw a heavy line in the scorebook to indicate the point at which the protest occurred</a:t>
            </a:r>
            <a:endParaRPr lang="en-US" sz="2400" dirty="0">
              <a:latin typeface="Century Schoolbook" panose="02040604050505020304" pitchFamily="18" charset="0"/>
            </a:endParaRPr>
          </a:p>
          <a:p>
            <a:r>
              <a:rPr lang="en-US" sz="2400" dirty="0">
                <a:latin typeface="Century Schoolbook" panose="02040604050505020304" pitchFamily="18" charset="0"/>
              </a:rPr>
              <a:t>Once the game has finished for that day, give the scoresheet and pitch count logs for both teams directly to the player agent or place them in your team’s cubby in the back side of the snack shack</a:t>
            </a:r>
          </a:p>
          <a:p>
            <a:endParaRPr lang="en-US" dirty="0"/>
          </a:p>
        </p:txBody>
      </p:sp>
    </p:spTree>
    <p:extLst>
      <p:ext uri="{BB962C8B-B14F-4D97-AF65-F5344CB8AC3E}">
        <p14:creationId xmlns:p14="http://schemas.microsoft.com/office/powerpoint/2010/main" val="310156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75CE-1A6A-3E07-D7E3-2DDBBE1322CA}"/>
              </a:ext>
            </a:extLst>
          </p:cNvPr>
          <p:cNvSpPr>
            <a:spLocks noGrp="1"/>
          </p:cNvSpPr>
          <p:nvPr>
            <p:ph type="title"/>
          </p:nvPr>
        </p:nvSpPr>
        <p:spPr/>
        <p:txBody>
          <a:bodyPr/>
          <a:lstStyle/>
          <a:p>
            <a:r>
              <a:rPr lang="en-US" sz="4400" b="0" i="0" u="none" strike="noStrike" baseline="0" dirty="0">
                <a:solidFill>
                  <a:srgbClr val="C00000"/>
                </a:solidFill>
                <a:latin typeface="CIDFont+F1"/>
              </a:rPr>
              <a:t>Priorities</a:t>
            </a:r>
            <a:endParaRPr lang="en-US" dirty="0">
              <a:solidFill>
                <a:srgbClr val="C00000"/>
              </a:solidFill>
            </a:endParaRPr>
          </a:p>
        </p:txBody>
      </p:sp>
      <p:sp>
        <p:nvSpPr>
          <p:cNvPr id="3" name="Content Placeholder 2">
            <a:extLst>
              <a:ext uri="{FF2B5EF4-FFF2-40B4-BE49-F238E27FC236}">
                <a16:creationId xmlns:a16="http://schemas.microsoft.com/office/drawing/2014/main" id="{4B1EABF5-7E4C-E8ED-1FF9-924913A81295}"/>
              </a:ext>
            </a:extLst>
          </p:cNvPr>
          <p:cNvSpPr>
            <a:spLocks noGrp="1"/>
          </p:cNvSpPr>
          <p:nvPr>
            <p:ph idx="1"/>
          </p:nvPr>
        </p:nvSpPr>
        <p:spPr>
          <a:xfrm>
            <a:off x="838200" y="1541417"/>
            <a:ext cx="10515600" cy="4951458"/>
          </a:xfrm>
        </p:spPr>
        <p:txBody>
          <a:bodyPr>
            <a:normAutofit fontScale="92500" lnSpcReduction="10000"/>
          </a:bodyPr>
          <a:lstStyle/>
          <a:p>
            <a:pPr algn="l"/>
            <a:r>
              <a:rPr lang="en-US" sz="2800" b="0" i="0" u="none" strike="noStrike" baseline="0" dirty="0">
                <a:solidFill>
                  <a:srgbClr val="000000"/>
                </a:solidFill>
                <a:latin typeface="Century Schoolbook" panose="02040604050505020304" pitchFamily="18" charset="0"/>
              </a:rPr>
              <a:t>Accuracy of:</a:t>
            </a:r>
          </a:p>
          <a:p>
            <a:pPr marL="457200" lvl="1" indent="0">
              <a:buNone/>
            </a:pPr>
            <a:r>
              <a:rPr lang="en-US" b="0" i="0" u="none" strike="noStrike" baseline="0" dirty="0">
                <a:solidFill>
                  <a:srgbClr val="FF0000"/>
                </a:solidFill>
                <a:latin typeface="Century Schoolbook" panose="02040604050505020304" pitchFamily="18" charset="0"/>
              </a:rPr>
              <a:t>1) Score </a:t>
            </a:r>
          </a:p>
          <a:p>
            <a:pPr marL="457200" lvl="1" indent="0">
              <a:buNone/>
            </a:pPr>
            <a:r>
              <a:rPr lang="en-US" b="0" i="0" u="none" strike="noStrike" baseline="0" dirty="0">
                <a:solidFill>
                  <a:srgbClr val="FF0000"/>
                </a:solidFill>
                <a:latin typeface="Century Schoolbook" panose="02040604050505020304" pitchFamily="18" charset="0"/>
              </a:rPr>
              <a:t>2) Pitch Count</a:t>
            </a:r>
          </a:p>
          <a:p>
            <a:pPr marL="457200" lvl="1" indent="0">
              <a:buNone/>
            </a:pPr>
            <a:r>
              <a:rPr lang="en-US" b="0" i="0" u="none" strike="noStrike" baseline="0" dirty="0">
                <a:solidFill>
                  <a:srgbClr val="FF0000"/>
                </a:solidFill>
                <a:latin typeface="Century Schoolbook" panose="02040604050505020304" pitchFamily="18" charset="0"/>
              </a:rPr>
              <a:t>3) Pitcher/Catcher </a:t>
            </a:r>
          </a:p>
          <a:p>
            <a:pPr marL="457200" lvl="1" indent="0">
              <a:buNone/>
            </a:pPr>
            <a:r>
              <a:rPr lang="en-US" b="0" i="0" u="none" strike="noStrike" baseline="0" dirty="0">
                <a:solidFill>
                  <a:srgbClr val="FF0000"/>
                </a:solidFill>
                <a:latin typeface="Century Schoolbook" panose="02040604050505020304" pitchFamily="18" charset="0"/>
              </a:rPr>
              <a:t>4) Batting Order</a:t>
            </a:r>
          </a:p>
          <a:p>
            <a:pPr marL="457200" lvl="1" indent="0">
              <a:buNone/>
            </a:pPr>
            <a:r>
              <a:rPr lang="en-US" b="0" i="0" u="none" strike="noStrike" baseline="0" dirty="0">
                <a:solidFill>
                  <a:srgbClr val="FF0000"/>
                </a:solidFill>
                <a:latin typeface="Century Schoolbook" panose="02040604050505020304" pitchFamily="18" charset="0"/>
              </a:rPr>
              <a:t>5) Balls/Strikes/Outs</a:t>
            </a:r>
          </a:p>
          <a:p>
            <a:pPr marL="457200" lvl="1" indent="0">
              <a:buNone/>
            </a:pPr>
            <a:r>
              <a:rPr lang="en-US" b="0" i="0" u="none" strike="noStrike" baseline="0" dirty="0">
                <a:solidFill>
                  <a:srgbClr val="FF0000"/>
                </a:solidFill>
                <a:latin typeface="Century Schoolbook" panose="02040604050505020304" pitchFamily="18" charset="0"/>
              </a:rPr>
              <a:t>6) Official Time (AA &amp; AAA only)</a:t>
            </a:r>
          </a:p>
          <a:p>
            <a:pPr algn="l"/>
            <a:r>
              <a:rPr lang="en-US" sz="2800" b="0" i="0" u="none" strike="noStrike" baseline="0" dirty="0">
                <a:solidFill>
                  <a:srgbClr val="000000"/>
                </a:solidFill>
                <a:latin typeface="Century Schoolbook" panose="02040604050505020304" pitchFamily="18" charset="0"/>
              </a:rPr>
              <a:t>If you need a moment for clarification, ask the umpire between innings, or if absolutely necessary, ask the umpire for time between batters. Never interrupt during a play</a:t>
            </a:r>
          </a:p>
          <a:p>
            <a:pPr algn="l"/>
            <a:r>
              <a:rPr lang="en-US" sz="2800" b="0" i="0" u="none" strike="noStrike" baseline="0" dirty="0">
                <a:solidFill>
                  <a:srgbClr val="000000"/>
                </a:solidFill>
                <a:latin typeface="Century Schoolbook" panose="02040604050505020304" pitchFamily="18" charset="0"/>
              </a:rPr>
              <a:t>The umpire makes final determination as to whether a run counts or not</a:t>
            </a:r>
          </a:p>
          <a:p>
            <a:pPr algn="l"/>
            <a:r>
              <a:rPr lang="en-US" sz="2800" b="0" i="0" u="none" strike="noStrike" baseline="0" dirty="0">
                <a:solidFill>
                  <a:srgbClr val="000000"/>
                </a:solidFill>
                <a:latin typeface="Century Schoolbook" panose="02040604050505020304" pitchFamily="18" charset="0"/>
              </a:rPr>
              <a:t>Legibility - Try to be as neat and legible as possible</a:t>
            </a:r>
            <a:endParaRPr lang="en-US" dirty="0">
              <a:latin typeface="Century Schoolbook" panose="02040604050505020304" pitchFamily="18" charset="0"/>
            </a:endParaRPr>
          </a:p>
        </p:txBody>
      </p:sp>
    </p:spTree>
    <p:extLst>
      <p:ext uri="{BB962C8B-B14F-4D97-AF65-F5344CB8AC3E}">
        <p14:creationId xmlns:p14="http://schemas.microsoft.com/office/powerpoint/2010/main" val="201286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0407-B8CC-6EBA-BABF-E00B7AD84EC5}"/>
              </a:ext>
            </a:extLst>
          </p:cNvPr>
          <p:cNvSpPr>
            <a:spLocks noGrp="1"/>
          </p:cNvSpPr>
          <p:nvPr>
            <p:ph type="title"/>
          </p:nvPr>
        </p:nvSpPr>
        <p:spPr/>
        <p:txBody>
          <a:bodyPr/>
          <a:lstStyle/>
          <a:p>
            <a:r>
              <a:rPr lang="en-US" b="1" dirty="0">
                <a:solidFill>
                  <a:srgbClr val="C00000"/>
                </a:solidFill>
              </a:rPr>
              <a:t>End of Game</a:t>
            </a:r>
          </a:p>
        </p:txBody>
      </p:sp>
      <p:sp>
        <p:nvSpPr>
          <p:cNvPr id="3" name="Content Placeholder 2">
            <a:extLst>
              <a:ext uri="{FF2B5EF4-FFF2-40B4-BE49-F238E27FC236}">
                <a16:creationId xmlns:a16="http://schemas.microsoft.com/office/drawing/2014/main" id="{8E1962CE-4940-000B-624A-3B2BE3A973D3}"/>
              </a:ext>
            </a:extLst>
          </p:cNvPr>
          <p:cNvSpPr>
            <a:spLocks noGrp="1"/>
          </p:cNvSpPr>
          <p:nvPr>
            <p:ph idx="1"/>
          </p:nvPr>
        </p:nvSpPr>
        <p:spPr/>
        <p:txBody>
          <a:bodyPr>
            <a:normAutofit fontScale="92500"/>
          </a:bodyPr>
          <a:lstStyle/>
          <a:p>
            <a:pPr marL="0" indent="0">
              <a:buNone/>
            </a:pPr>
            <a:r>
              <a:rPr lang="en-US" dirty="0">
                <a:latin typeface="Century Schoolbook" panose="02040604050505020304" pitchFamily="18" charset="0"/>
              </a:rPr>
              <a:t>At the conclusion of the game, it is the scorekeepers’ responsibility to do the following:</a:t>
            </a:r>
          </a:p>
          <a:p>
            <a:pPr marL="0" indent="0">
              <a:buNone/>
            </a:pPr>
            <a:endParaRPr lang="en-US" dirty="0">
              <a:latin typeface="Century Schoolbook" panose="02040604050505020304" pitchFamily="18" charset="0"/>
            </a:endParaRPr>
          </a:p>
          <a:p>
            <a:pPr lvl="1"/>
            <a:r>
              <a:rPr lang="en-US" dirty="0">
                <a:latin typeface="Century Schoolbook" panose="02040604050505020304" pitchFamily="18" charset="0"/>
              </a:rPr>
              <a:t>Have the other team’s scorekeeper or manager sign your team’s pitch log</a:t>
            </a:r>
          </a:p>
          <a:p>
            <a:pPr lvl="1"/>
            <a:r>
              <a:rPr lang="en-US" dirty="0">
                <a:latin typeface="Century Schoolbook" panose="02040604050505020304" pitchFamily="18" charset="0"/>
              </a:rPr>
              <a:t>Sign the pitch log for the opposing team verifying that you agree with the pitch counts</a:t>
            </a:r>
          </a:p>
          <a:p>
            <a:pPr lvl="1"/>
            <a:r>
              <a:rPr lang="en-US" dirty="0">
                <a:latin typeface="Century Schoolbook" panose="02040604050505020304" pitchFamily="18" charset="0"/>
              </a:rPr>
              <a:t>Return pitch count log to your team’s manager</a:t>
            </a:r>
          </a:p>
          <a:p>
            <a:pPr lvl="1"/>
            <a:r>
              <a:rPr lang="en-US" dirty="0">
                <a:latin typeface="Century Schoolbook" panose="02040604050505020304" pitchFamily="18" charset="0"/>
              </a:rPr>
              <a:t>Home team (if using scorebook): tear out scorebook page for that game and put it into your team’s cubby in the back of the snack shack</a:t>
            </a:r>
          </a:p>
          <a:p>
            <a:pPr lvl="1"/>
            <a:r>
              <a:rPr lang="en-US" dirty="0">
                <a:latin typeface="Century Schoolbook" panose="02040604050505020304" pitchFamily="18" charset="0"/>
              </a:rPr>
              <a:t>Home team (if using Game Changer): email a copy of the scorebook and the box score to the player agent (more on this in the Game Changer tutorial)</a:t>
            </a:r>
          </a:p>
        </p:txBody>
      </p:sp>
    </p:spTree>
    <p:extLst>
      <p:ext uri="{BB962C8B-B14F-4D97-AF65-F5344CB8AC3E}">
        <p14:creationId xmlns:p14="http://schemas.microsoft.com/office/powerpoint/2010/main" val="233810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8F46-679F-606C-702A-AA4EF4DE2BCB}"/>
              </a:ext>
            </a:extLst>
          </p:cNvPr>
          <p:cNvSpPr>
            <a:spLocks noGrp="1"/>
          </p:cNvSpPr>
          <p:nvPr>
            <p:ph type="title"/>
          </p:nvPr>
        </p:nvSpPr>
        <p:spPr/>
        <p:txBody>
          <a:bodyPr/>
          <a:lstStyle/>
          <a:p>
            <a:r>
              <a:rPr lang="en-US" b="1" dirty="0">
                <a:solidFill>
                  <a:srgbClr val="C00000"/>
                </a:solidFill>
              </a:rPr>
              <a:t>Pitching &amp; Catching Rules</a:t>
            </a:r>
          </a:p>
        </p:txBody>
      </p:sp>
      <p:sp>
        <p:nvSpPr>
          <p:cNvPr id="3" name="Content Placeholder 2">
            <a:extLst>
              <a:ext uri="{FF2B5EF4-FFF2-40B4-BE49-F238E27FC236}">
                <a16:creationId xmlns:a16="http://schemas.microsoft.com/office/drawing/2014/main" id="{E65316CE-19AD-AE86-1598-04604DACF06C}"/>
              </a:ext>
            </a:extLst>
          </p:cNvPr>
          <p:cNvSpPr>
            <a:spLocks noGrp="1"/>
          </p:cNvSpPr>
          <p:nvPr>
            <p:ph idx="1"/>
          </p:nvPr>
        </p:nvSpPr>
        <p:spPr>
          <a:xfrm>
            <a:off x="838200" y="1476103"/>
            <a:ext cx="10515600" cy="4700860"/>
          </a:xfrm>
        </p:spPr>
        <p:txBody>
          <a:bodyPr>
            <a:normAutofit/>
          </a:bodyPr>
          <a:lstStyle/>
          <a:p>
            <a:pPr marL="0" indent="0" algn="l">
              <a:buNone/>
            </a:pPr>
            <a:r>
              <a:rPr lang="en-US" sz="2400" b="0" i="0" u="none" strike="noStrike" baseline="0" dirty="0">
                <a:latin typeface="Century Schoolbook" panose="02040604050505020304" pitchFamily="18" charset="0"/>
              </a:rPr>
              <a:t>The only positions the scorekeeper must record are pitcher and catcher; these positions should be updated every time they change</a:t>
            </a:r>
          </a:p>
          <a:p>
            <a:pPr marL="0" indent="0" algn="l">
              <a:buNone/>
            </a:pPr>
            <a:r>
              <a:rPr lang="en-US" sz="2400" dirty="0">
                <a:solidFill>
                  <a:srgbClr val="C00000"/>
                </a:solidFill>
                <a:latin typeface="Century Schoolbook" panose="02040604050505020304" pitchFamily="18" charset="0"/>
              </a:rPr>
              <a:t>RULE</a:t>
            </a:r>
            <a:r>
              <a:rPr lang="en-US" sz="2400" dirty="0">
                <a:latin typeface="Century Schoolbook" panose="02040604050505020304" pitchFamily="18" charset="0"/>
              </a:rPr>
              <a:t>:</a:t>
            </a:r>
            <a:endParaRPr lang="en-US" sz="2400" b="0" i="0" u="none" strike="noStrike" baseline="0" dirty="0">
              <a:latin typeface="Century Schoolbook" panose="02040604050505020304" pitchFamily="18" charset="0"/>
            </a:endParaRPr>
          </a:p>
          <a:p>
            <a:pPr algn="l"/>
            <a:r>
              <a:rPr lang="en-US" sz="2400" b="0" i="0" u="none" strike="noStrike" baseline="0" dirty="0">
                <a:latin typeface="Century Schoolbook" panose="02040604050505020304" pitchFamily="18" charset="0"/>
              </a:rPr>
              <a:t>A pitcher </a:t>
            </a:r>
            <a:r>
              <a:rPr lang="en-US" sz="2400" b="0" i="0" u="sng" strike="noStrike" baseline="0" dirty="0">
                <a:latin typeface="Century Schoolbook" panose="02040604050505020304" pitchFamily="18" charset="0"/>
              </a:rPr>
              <a:t>cannot</a:t>
            </a:r>
            <a:r>
              <a:rPr lang="en-US" sz="2400" b="0" i="0" u="none" strike="noStrike" baseline="0" dirty="0">
                <a:latin typeface="Century Schoolbook" panose="02040604050505020304" pitchFamily="18" charset="0"/>
              </a:rPr>
              <a:t> pitch more than 40 pitches in a game </a:t>
            </a:r>
            <a:r>
              <a:rPr lang="en-US" sz="2400" b="0" i="0" strike="noStrike" baseline="0" dirty="0">
                <a:latin typeface="Century Schoolbook" panose="02040604050505020304" pitchFamily="18" charset="0"/>
              </a:rPr>
              <a:t>and then</a:t>
            </a:r>
            <a:r>
              <a:rPr lang="en-US" sz="2400" b="0" i="0" u="none" strike="noStrike" baseline="0" dirty="0">
                <a:latin typeface="Century Schoolbook" panose="02040604050505020304" pitchFamily="18" charset="0"/>
              </a:rPr>
              <a:t> catch. If a pitcher reaches the limit while facing a batter, the pitcher may continue to pitch until that batter reaches base or is put out or a third out is made. ONLY the first pitch to the last batter will be counted</a:t>
            </a:r>
          </a:p>
          <a:p>
            <a:pPr algn="l"/>
            <a:r>
              <a:rPr lang="en-US" sz="2400" b="0" i="0" u="none" strike="noStrike" baseline="0" dirty="0">
                <a:latin typeface="Century Schoolbook" panose="02040604050505020304" pitchFamily="18" charset="0"/>
              </a:rPr>
              <a:t>A catcher </a:t>
            </a:r>
            <a:r>
              <a:rPr lang="en-US" sz="2400" b="0" i="0" u="sng" strike="noStrike" baseline="0" dirty="0">
                <a:latin typeface="Century Schoolbook" panose="02040604050505020304" pitchFamily="18" charset="0"/>
              </a:rPr>
              <a:t>cannot</a:t>
            </a:r>
            <a:r>
              <a:rPr lang="en-US" sz="2400" b="0" i="0" u="none" strike="noStrike" baseline="0" dirty="0">
                <a:latin typeface="Century Schoolbook" panose="02040604050505020304" pitchFamily="18" charset="0"/>
              </a:rPr>
              <a:t> pitch in a game if he has caught more than 3 innings. If he catches a live pitch in the 4th inning, he is no longer eligible to pitch in that game</a:t>
            </a:r>
          </a:p>
          <a:p>
            <a:pPr algn="l"/>
            <a:r>
              <a:rPr lang="en-US" sz="2400" dirty="0">
                <a:latin typeface="Century Schoolbook" panose="02040604050505020304" pitchFamily="18" charset="0"/>
              </a:rPr>
              <a:t>Any player who catches and then pitches </a:t>
            </a:r>
            <a:r>
              <a:rPr lang="en-US" sz="2400" u="sng" dirty="0">
                <a:latin typeface="Century Schoolbook" panose="02040604050505020304" pitchFamily="18" charset="0"/>
              </a:rPr>
              <a:t>cannot</a:t>
            </a:r>
            <a:r>
              <a:rPr lang="en-US" sz="2400" dirty="0">
                <a:latin typeface="Century Schoolbook" panose="02040604050505020304" pitchFamily="18" charset="0"/>
              </a:rPr>
              <a:t> return to catching if the player throws more than 20 pitches</a:t>
            </a:r>
            <a:endParaRPr lang="en-US" sz="3600" dirty="0">
              <a:latin typeface="Century Schoolbook" panose="02040604050505020304" pitchFamily="18" charset="0"/>
            </a:endParaRPr>
          </a:p>
        </p:txBody>
      </p:sp>
    </p:spTree>
    <p:extLst>
      <p:ext uri="{BB962C8B-B14F-4D97-AF65-F5344CB8AC3E}">
        <p14:creationId xmlns:p14="http://schemas.microsoft.com/office/powerpoint/2010/main" val="161325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A2BC3C-FFDE-FC77-8286-E8BD51B378F0}"/>
              </a:ext>
            </a:extLst>
          </p:cNvPr>
          <p:cNvSpPr>
            <a:spLocks noGrp="1"/>
          </p:cNvSpPr>
          <p:nvPr>
            <p:ph type="title"/>
          </p:nvPr>
        </p:nvSpPr>
        <p:spPr/>
        <p:txBody>
          <a:bodyPr/>
          <a:lstStyle/>
          <a:p>
            <a:r>
              <a:rPr lang="en-US" b="1" dirty="0">
                <a:solidFill>
                  <a:srgbClr val="C00000"/>
                </a:solidFill>
              </a:rPr>
              <a:t>2023 Scorekeeper’s Q&amp;A Session</a:t>
            </a:r>
          </a:p>
        </p:txBody>
      </p:sp>
      <p:sp>
        <p:nvSpPr>
          <p:cNvPr id="7" name="Content Placeholder 6">
            <a:extLst>
              <a:ext uri="{FF2B5EF4-FFF2-40B4-BE49-F238E27FC236}">
                <a16:creationId xmlns:a16="http://schemas.microsoft.com/office/drawing/2014/main" id="{894E224F-BDC4-CB62-DD13-9DB87AA83F1A}"/>
              </a:ext>
            </a:extLst>
          </p:cNvPr>
          <p:cNvSpPr>
            <a:spLocks noGrp="1"/>
          </p:cNvSpPr>
          <p:nvPr>
            <p:ph idx="1"/>
          </p:nvPr>
        </p:nvSpPr>
        <p:spPr/>
        <p:txBody>
          <a:bodyPr>
            <a:normAutofit/>
          </a:bodyPr>
          <a:lstStyle/>
          <a:p>
            <a:pPr marL="0" indent="0" algn="ctr">
              <a:buNone/>
            </a:pPr>
            <a:r>
              <a:rPr lang="en-US" sz="3200" dirty="0"/>
              <a:t>There will be an optional virtual Q&amp;A session for any scorekeepers who wish to attend</a:t>
            </a:r>
          </a:p>
          <a:p>
            <a:pPr marL="0" indent="0" algn="ctr">
              <a:buNone/>
            </a:pPr>
            <a:endParaRPr lang="en-US" sz="3200" dirty="0">
              <a:solidFill>
                <a:srgbClr val="C00000"/>
              </a:solidFill>
            </a:endParaRPr>
          </a:p>
          <a:p>
            <a:pPr marL="0" indent="0" algn="ctr">
              <a:buNone/>
            </a:pPr>
            <a:r>
              <a:rPr lang="en-US" sz="3200" dirty="0">
                <a:solidFill>
                  <a:srgbClr val="C00000"/>
                </a:solidFill>
              </a:rPr>
              <a:t>February 15 at 6:30 PM</a:t>
            </a:r>
          </a:p>
          <a:p>
            <a:pPr marL="0" indent="0" algn="ctr">
              <a:buNone/>
            </a:pPr>
            <a:endParaRPr lang="en-US" sz="3200" dirty="0">
              <a:solidFill>
                <a:srgbClr val="C00000"/>
              </a:solidFill>
            </a:endParaRPr>
          </a:p>
          <a:p>
            <a:pPr marL="0" indent="0" algn="ctr">
              <a:buNone/>
            </a:pPr>
            <a:r>
              <a:rPr lang="en-US" sz="3200" dirty="0"/>
              <a:t>Meeting Zoom Link:</a:t>
            </a:r>
          </a:p>
          <a:p>
            <a:pPr marL="0" indent="0" algn="ctr">
              <a:buNone/>
            </a:pPr>
            <a:r>
              <a:rPr lang="en-US" sz="2000" dirty="0">
                <a:hlinkClick r:id="rId2"/>
              </a:rPr>
              <a:t>https://us04web.zoom.us/j/9201284787?pwd=m3y1E8nrsgzVQBK0SKuRbV91oIVKIW.1</a:t>
            </a:r>
            <a:r>
              <a:rPr lang="en-US" sz="2000" dirty="0"/>
              <a:t> </a:t>
            </a:r>
          </a:p>
        </p:txBody>
      </p:sp>
    </p:spTree>
    <p:extLst>
      <p:ext uri="{BB962C8B-B14F-4D97-AF65-F5344CB8AC3E}">
        <p14:creationId xmlns:p14="http://schemas.microsoft.com/office/powerpoint/2010/main" val="33822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1616</Words>
  <Application>Microsoft Office PowerPoint</Application>
  <PresentationFormat>Widescreen</PresentationFormat>
  <Paragraphs>124</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Century Schoolbook</vt:lpstr>
      <vt:lpstr>CIDFont+F1</vt:lpstr>
      <vt:lpstr>CIDFont+F2</vt:lpstr>
      <vt:lpstr>CIDFont+F3</vt:lpstr>
      <vt:lpstr>Office Theme</vt:lpstr>
      <vt:lpstr>WYLLL Scorekeeper Clinic</vt:lpstr>
      <vt:lpstr>Introduction</vt:lpstr>
      <vt:lpstr>Some Do’s and Don’ts</vt:lpstr>
      <vt:lpstr>Setting Up: Checklist</vt:lpstr>
      <vt:lpstr>Rule Interpretations</vt:lpstr>
      <vt:lpstr>Priorities</vt:lpstr>
      <vt:lpstr>End of Game</vt:lpstr>
      <vt:lpstr>Pitching &amp; Catching Rules</vt:lpstr>
      <vt:lpstr>2023 Scorekeeper’s Q&amp;A Session</vt:lpstr>
      <vt:lpstr>Scorebook or Game Changer</vt:lpstr>
      <vt:lpstr>Manual Scorekeeping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Pitch Count Rules</vt:lpstr>
      <vt:lpstr>PowerPoint Presentation</vt:lpstr>
      <vt:lpstr>Thank You</vt:lpstr>
      <vt:lpstr>Using Game Changer</vt:lpstr>
      <vt:lpstr>Submitting Scores with Game Changer</vt:lpstr>
      <vt:lpstr>Pitch Count Rules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WYLLL Scorekeepers</dc:title>
  <dc:creator>Scott Gotreau</dc:creator>
  <cp:lastModifiedBy>Scott Gotreau</cp:lastModifiedBy>
  <cp:revision>13</cp:revision>
  <dcterms:created xsi:type="dcterms:W3CDTF">2022-02-24T02:19:55Z</dcterms:created>
  <dcterms:modified xsi:type="dcterms:W3CDTF">2023-02-06T00:23:10Z</dcterms:modified>
</cp:coreProperties>
</file>